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3"/>
  </p:notesMasterIdLst>
  <p:sldIdLst>
    <p:sldId id="256" r:id="rId2"/>
    <p:sldId id="257" r:id="rId3"/>
    <p:sldId id="282" r:id="rId4"/>
    <p:sldId id="281" r:id="rId5"/>
    <p:sldId id="271" r:id="rId6"/>
    <p:sldId id="273" r:id="rId7"/>
    <p:sldId id="275" r:id="rId8"/>
    <p:sldId id="276" r:id="rId9"/>
    <p:sldId id="272" r:id="rId10"/>
    <p:sldId id="277" r:id="rId11"/>
    <p:sldId id="278" r:id="rId12"/>
    <p:sldId id="280" r:id="rId13"/>
    <p:sldId id="274" r:id="rId14"/>
    <p:sldId id="279" r:id="rId15"/>
    <p:sldId id="289" r:id="rId16"/>
    <p:sldId id="291" r:id="rId17"/>
    <p:sldId id="290" r:id="rId18"/>
    <p:sldId id="292" r:id="rId19"/>
    <p:sldId id="293" r:id="rId20"/>
    <p:sldId id="284" r:id="rId21"/>
    <p:sldId id="294" r:id="rId22"/>
    <p:sldId id="285" r:id="rId23"/>
    <p:sldId id="286" r:id="rId24"/>
    <p:sldId id="288" r:id="rId25"/>
    <p:sldId id="287" r:id="rId26"/>
    <p:sldId id="300" r:id="rId27"/>
    <p:sldId id="295" r:id="rId28"/>
    <p:sldId id="296" r:id="rId29"/>
    <p:sldId id="297" r:id="rId30"/>
    <p:sldId id="299" r:id="rId31"/>
    <p:sldId id="298" r:id="rId32"/>
  </p:sldIdLst>
  <p:sldSz cx="13004800" cy="97536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1pPr>
    <a:lvl2pPr marL="0" marR="0" indent="2286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2pPr>
    <a:lvl3pPr marL="0" marR="0" indent="4572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3pPr>
    <a:lvl4pPr marL="0" marR="0" indent="6858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4pPr>
    <a:lvl5pPr marL="0" marR="0" indent="9144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5pPr>
    <a:lvl6pPr marL="0" marR="0" indent="11430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6pPr>
    <a:lvl7pPr marL="0" marR="0" indent="13716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7pPr>
    <a:lvl8pPr marL="0" marR="0" indent="16002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8pPr>
    <a:lvl9pPr marL="0" marR="0" indent="18288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365C0"/>
    <a:srgbClr val="00AEEE"/>
    <a:srgbClr val="C92405"/>
    <a:srgbClr val="DD2909"/>
    <a:srgbClr val="37D2EA"/>
    <a:srgbClr val="38E1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in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wholeTbl>
    <a:band2H>
      <a:tcTxStyle/>
      <a:tcStyle>
        <a:tcBdr/>
        <a:fill>
          <a:solidFill>
            <a:srgbClr val="E3E5E8"/>
          </a:solidFill>
        </a:fill>
      </a:tcStyle>
    </a:band2H>
    <a:firstCol>
      <a:tcTxStyle b="on" i="off">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398CCE"/>
          </a:solidFill>
        </a:fill>
      </a:tcStyle>
    </a:firstCol>
    <a:lastRow>
      <a:tcTxStyle b="off" i="off">
        <a:fontRef idx="minor">
          <a:srgbClr val="000000"/>
        </a:fontRef>
        <a:srgbClr val="000000"/>
      </a:tcTxStyle>
      <a:tcStyle>
        <a:tcBdr>
          <a:left>
            <a:ln w="12700" cap="flat">
              <a:noFill/>
              <a:miter lim="400000"/>
            </a:ln>
          </a:left>
          <a:right>
            <a:ln w="12700" cap="flat">
              <a:noFill/>
              <a:miter lim="400000"/>
            </a:ln>
          </a:right>
          <a:top>
            <a:ln w="12700" cap="flat">
              <a:solidFill>
                <a:srgbClr val="3797C6"/>
              </a:solidFill>
              <a:prstDash val="solid"/>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lastRow>
    <a:firstRow>
      <a:tcTxStyle b="on" i="off">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Row>
  </a:tblStyle>
  <a:tblStyle styleId="{C7B018BB-80A7-4F77-B60F-C8B233D01FF8}" styleName="">
    <a:tblBg/>
    <a:wholeTbl>
      <a:tcTxStyle b="off" i="off">
        <a:fontRef idx="minor">
          <a:srgbClr val="000000"/>
        </a:fontRef>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12700" cap="flat">
              <a:solidFill>
                <a:srgbClr val="B8B8B8"/>
              </a:solidFill>
              <a:prstDash val="solid"/>
              <a:miter lim="400000"/>
            </a:ln>
          </a:top>
          <a:bottom>
            <a:ln w="12700" cap="flat">
              <a:solidFill>
                <a:srgbClr val="B8B8B8"/>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wholeTbl>
    <a:band2H>
      <a:tcTxStyle/>
      <a:tcStyle>
        <a:tcBdr/>
        <a:fill>
          <a:solidFill>
            <a:srgbClr val="E1E0DA"/>
          </a:solidFill>
        </a:fill>
      </a:tcStyle>
    </a:band2H>
    <a:firstCol>
      <a:tcTxStyle b="on" i="off">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rgbClr val="5AC831"/>
          </a:solidFill>
        </a:fill>
      </a:tcStyle>
    </a:firstCol>
    <a:lastRow>
      <a:tcTxStyle b="off" i="off">
        <a:fontRef idx="minor">
          <a:srgbClr val="000000"/>
        </a:fontRef>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25400" cap="flat">
              <a:solidFill>
                <a:srgbClr val="606060"/>
              </a:solidFill>
              <a:prstDash val="solid"/>
              <a:miter lim="400000"/>
            </a:ln>
          </a:top>
          <a:bottom>
            <a:ln w="12700" cap="flat">
              <a:solidFill>
                <a:srgbClr val="606060"/>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lastRow>
    <a:firstRow>
      <a:tcTxStyle b="on" i="off">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chemeClr val="accent2"/>
          </a:solidFill>
        </a:fill>
      </a:tcStyle>
    </a:firstRow>
  </a:tblStyle>
  <a:tblStyle styleId="{EEE7283C-3CF3-47DC-8721-378D4A62B228}" styleName="">
    <a:tblBg/>
    <a:wholeTbl>
      <a:tcTxStyle b="off" i="off">
        <a:fontRef idx="minor">
          <a:srgbClr val="000000"/>
        </a:fontRef>
        <a:srgbClr val="000000"/>
      </a:tcTxStyle>
      <a:tcStyle>
        <a:tcBdr>
          <a:left>
            <a:ln w="12700" cap="flat">
              <a:solidFill>
                <a:srgbClr val="5D5D5D"/>
              </a:solidFill>
              <a:custDash>
                <a:ds d="200000" sp="200000"/>
              </a:custDash>
              <a:miter lim="400000"/>
            </a:ln>
          </a:left>
          <a:right>
            <a:ln w="12700" cap="flat">
              <a:solidFill>
                <a:srgbClr val="5D5D5D"/>
              </a:solidFill>
              <a:custDash>
                <a:ds d="200000" sp="200000"/>
              </a:custDash>
              <a:miter lim="400000"/>
            </a:ln>
          </a:right>
          <a:top>
            <a:ln w="12700" cap="flat">
              <a:solidFill>
                <a:srgbClr val="5D5D5D"/>
              </a:solidFill>
              <a:custDash>
                <a:ds d="200000" sp="200000"/>
              </a:custDash>
              <a:miter lim="400000"/>
            </a:ln>
          </a:top>
          <a:bottom>
            <a:ln w="12700" cap="flat">
              <a:solidFill>
                <a:srgbClr val="5D5D5D"/>
              </a:solidFill>
              <a:custDash>
                <a:ds d="200000" sp="200000"/>
              </a:custDash>
              <a:miter lim="400000"/>
            </a:ln>
          </a:bottom>
          <a:insideH>
            <a:ln w="12700" cap="flat">
              <a:solidFill>
                <a:srgbClr val="5D5D5D"/>
              </a:solidFill>
              <a:custDash>
                <a:ds d="200000" sp="200000"/>
              </a:custDash>
              <a:miter lim="400000"/>
            </a:ln>
          </a:insideH>
          <a:insideV>
            <a:ln w="12700" cap="flat">
              <a:solidFill>
                <a:srgbClr val="5D5D5D"/>
              </a:solidFill>
              <a:custDash>
                <a:ds d="200000" sp="200000"/>
              </a:custDash>
              <a:miter lim="400000"/>
            </a:ln>
          </a:insideV>
        </a:tcBdr>
        <a:fill>
          <a:solidFill>
            <a:srgbClr val="E6E3D7"/>
          </a:solidFill>
        </a:fill>
      </a:tcStyle>
    </a:wholeTbl>
    <a:band2H>
      <a:tcTxStyle/>
      <a:tcStyle>
        <a:tcBdr/>
        <a:fill>
          <a:solidFill>
            <a:srgbClr val="C3C2C2"/>
          </a:solidFill>
        </a:fill>
      </a:tcStyle>
    </a:band2H>
    <a:firstCol>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09C99"/>
          </a:solidFill>
        </a:fill>
      </a:tcStyle>
    </a:firstCol>
    <a:lastRow>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lastRow>
    <a:firstRow>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firstRow>
  </a:tblStyle>
  <a:tblStyle styleId="{CF821DB8-F4EB-4A41-A1BA-3FCAFE7338EE}" styleName="">
    <a:tblBg/>
    <a:wholeTbl>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EBEBEB"/>
          </a:solidFill>
        </a:fill>
      </a:tcStyle>
    </a:wholeTbl>
    <a:band2H>
      <a:tcTxStyle/>
      <a:tcStyle>
        <a:tcBdr/>
        <a:fill>
          <a:solidFill>
            <a:srgbClr val="DCE5E6"/>
          </a:solidFill>
        </a:fill>
      </a:tcStyle>
    </a:band2H>
    <a:firstCol>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Col>
    <a:lastRow>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lastRow>
    <a:firstRow>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Row>
  </a:tblStyle>
  <a:tblStyle styleId="{33BA23B1-9221-436E-865A-0063620EA4FD}" styleName="">
    <a:tblBg/>
    <a:wholeTbl>
      <a:tcTxStyle b="off" i="off">
        <a:fontRef idx="minor">
          <a:srgbClr val="000000"/>
        </a:fontRef>
        <a:srgbClr val="000000"/>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D0D1D2"/>
          </a:solidFill>
        </a:fill>
      </a:tcStyle>
    </a:wholeTbl>
    <a:band2H>
      <a:tcTxStyle/>
      <a:tcStyle>
        <a:tcBdr/>
        <a:fill>
          <a:solidFill>
            <a:srgbClr val="DEDEDF"/>
          </a:solidFill>
        </a:fill>
      </a:tcStyle>
    </a:band2H>
    <a:firstCol>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535761"/>
          </a:solidFill>
        </a:fill>
      </a:tcStyle>
    </a:firstCol>
    <a:lastRow>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909398"/>
          </a:solidFill>
        </a:fill>
      </a:tcStyle>
    </a:lastRow>
    <a:firstRow>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67C85"/>
          </a:solidFill>
        </a:fill>
      </a:tcStyle>
    </a:firstRow>
  </a:tblStyle>
  <a:tblStyle styleId="{2708684C-4D16-4618-839F-0558EEFCDFE6}" styleName="">
    <a:tblBg/>
    <a:wholeTbl>
      <a:tcTxStyle b="off" i="off">
        <a:fontRef idx="minor">
          <a:srgbClr val="000000"/>
        </a:fontRef>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wholeTbl>
    <a:band2H>
      <a:tcTxStyle/>
      <a:tcStyle>
        <a:tcBdr/>
        <a:fill>
          <a:solidFill>
            <a:srgbClr val="EDEEEE"/>
          </a:solidFill>
        </a:fill>
      </a:tcStyle>
    </a:band2H>
    <a:firstCol>
      <a:tcTxStyle b="on" i="off">
        <a:font>
          <a:latin typeface="Helvetica"/>
          <a:ea typeface="Helvetica"/>
          <a:cs typeface="Helvetica"/>
        </a:font>
        <a:srgbClr val="000000"/>
      </a:tcTxStyle>
      <a:tcStyle>
        <a:tcBdr>
          <a:left>
            <a:ln w="12700" cap="flat">
              <a:noFill/>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Col>
    <a:lastRow>
      <a:tcTxStyle b="on" i="off">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prstDash val="solid"/>
              <a:miter lim="400000"/>
            </a:ln>
          </a:top>
          <a:bottom>
            <a:ln w="12700" cap="flat">
              <a:noFill/>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lastRow>
    <a:firstRow>
      <a:tcTxStyle b="on" i="off">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noFill/>
              <a:miter lim="400000"/>
            </a:ln>
          </a:top>
          <a:bottom>
            <a:ln w="12700" cap="flat">
              <a:solidFill>
                <a:srgbClr val="000000"/>
              </a:solidFill>
              <a:prstDash val="solid"/>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1098"/>
    <p:restoredTop sz="94283"/>
  </p:normalViewPr>
  <p:slideViewPr>
    <p:cSldViewPr snapToGrid="0" snapToObjects="1">
      <p:cViewPr varScale="1">
        <p:scale>
          <a:sx n="62" d="100"/>
          <a:sy n="62" d="100"/>
        </p:scale>
        <p:origin x="1008" y="208"/>
      </p:cViewPr>
      <p:guideLst/>
    </p:cSldViewPr>
  </p:slideViewPr>
  <p:outlineViewPr>
    <p:cViewPr>
      <p:scale>
        <a:sx n="33" d="100"/>
        <a:sy n="33" d="100"/>
      </p:scale>
      <p:origin x="0" y="0"/>
    </p:cViewPr>
  </p:outlineViewPr>
  <p:notesTextViewPr>
    <p:cViewPr>
      <p:scale>
        <a:sx n="35" d="100"/>
        <a:sy n="35"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16" name="Shape 116"/>
          <p:cNvSpPr>
            <a:spLocks noGrp="1" noRot="1" noChangeAspect="1"/>
          </p:cNvSpPr>
          <p:nvPr>
            <p:ph type="sldImg"/>
          </p:nvPr>
        </p:nvSpPr>
        <p:spPr>
          <a:xfrm>
            <a:off x="1143000" y="685800"/>
            <a:ext cx="4572000" cy="3429000"/>
          </a:xfrm>
          <a:prstGeom prst="rect">
            <a:avLst/>
          </a:prstGeom>
        </p:spPr>
        <p:txBody>
          <a:bodyPr/>
          <a:lstStyle/>
          <a:p>
            <a:endParaRPr dirty="0"/>
          </a:p>
        </p:txBody>
      </p:sp>
      <p:sp>
        <p:nvSpPr>
          <p:cNvPr id="117" name="Shape 117"/>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Helvetica Neue"/>
        <a:ea typeface="Helvetica Neue"/>
        <a:cs typeface="Helvetica Neue"/>
        <a:sym typeface="Helvetica Neue"/>
      </a:defRPr>
    </a:lvl1pPr>
    <a:lvl2pPr indent="228600" defTabSz="457200" latinLnBrk="0">
      <a:lnSpc>
        <a:spcPct val="117999"/>
      </a:lnSpc>
      <a:defRPr sz="2200">
        <a:latin typeface="Helvetica Neue"/>
        <a:ea typeface="Helvetica Neue"/>
        <a:cs typeface="Helvetica Neue"/>
        <a:sym typeface="Helvetica Neue"/>
      </a:defRPr>
    </a:lvl2pPr>
    <a:lvl3pPr indent="457200" defTabSz="457200" latinLnBrk="0">
      <a:lnSpc>
        <a:spcPct val="117999"/>
      </a:lnSpc>
      <a:defRPr sz="2200">
        <a:latin typeface="Helvetica Neue"/>
        <a:ea typeface="Helvetica Neue"/>
        <a:cs typeface="Helvetica Neue"/>
        <a:sym typeface="Helvetica Neue"/>
      </a:defRPr>
    </a:lvl3pPr>
    <a:lvl4pPr indent="685800" defTabSz="457200" latinLnBrk="0">
      <a:lnSpc>
        <a:spcPct val="117999"/>
      </a:lnSpc>
      <a:defRPr sz="2200">
        <a:latin typeface="Helvetica Neue"/>
        <a:ea typeface="Helvetica Neue"/>
        <a:cs typeface="Helvetica Neue"/>
        <a:sym typeface="Helvetica Neue"/>
      </a:defRPr>
    </a:lvl4pPr>
    <a:lvl5pPr indent="914400" defTabSz="457200" latinLnBrk="0">
      <a:lnSpc>
        <a:spcPct val="117999"/>
      </a:lnSpc>
      <a:defRPr sz="2200">
        <a:latin typeface="Helvetica Neue"/>
        <a:ea typeface="Helvetica Neue"/>
        <a:cs typeface="Helvetica Neue"/>
        <a:sym typeface="Helvetica Neue"/>
      </a:defRPr>
    </a:lvl5pPr>
    <a:lvl6pPr indent="1143000" defTabSz="457200" latinLnBrk="0">
      <a:lnSpc>
        <a:spcPct val="117999"/>
      </a:lnSpc>
      <a:defRPr sz="2200">
        <a:latin typeface="Helvetica Neue"/>
        <a:ea typeface="Helvetica Neue"/>
        <a:cs typeface="Helvetica Neue"/>
        <a:sym typeface="Helvetica Neue"/>
      </a:defRPr>
    </a:lvl6pPr>
    <a:lvl7pPr indent="1371600" defTabSz="457200" latinLnBrk="0">
      <a:lnSpc>
        <a:spcPct val="117999"/>
      </a:lnSpc>
      <a:defRPr sz="2200">
        <a:latin typeface="Helvetica Neue"/>
        <a:ea typeface="Helvetica Neue"/>
        <a:cs typeface="Helvetica Neue"/>
        <a:sym typeface="Helvetica Neue"/>
      </a:defRPr>
    </a:lvl7pPr>
    <a:lvl8pPr indent="1600200" defTabSz="457200" latinLnBrk="0">
      <a:lnSpc>
        <a:spcPct val="117999"/>
      </a:lnSpc>
      <a:defRPr sz="2200">
        <a:latin typeface="Helvetica Neue"/>
        <a:ea typeface="Helvetica Neue"/>
        <a:cs typeface="Helvetica Neue"/>
        <a:sym typeface="Helvetica Neue"/>
      </a:defRPr>
    </a:lvl8pPr>
    <a:lvl9pPr indent="1828800" defTabSz="457200" latinLnBrk="0">
      <a:lnSpc>
        <a:spcPct val="117999"/>
      </a:lnSpc>
      <a:defRPr sz="2200">
        <a:latin typeface="Helvetica Neue"/>
        <a:ea typeface="Helvetica Neue"/>
        <a:cs typeface="Helvetica Neue"/>
        <a:sym typeface="Helvetica Neue"/>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93717887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61256170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6602292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39238341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US" dirty="0"/>
          </a:p>
        </p:txBody>
      </p:sp>
    </p:spTree>
    <p:extLst>
      <p:ext uri="{BB962C8B-B14F-4D97-AF65-F5344CB8AC3E}">
        <p14:creationId xmlns:p14="http://schemas.microsoft.com/office/powerpoint/2010/main" val="308633048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09627752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01468333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6638993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52934203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77989390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14357499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98930673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85598794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54452022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381629706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62731005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38355965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378595323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13266922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53457774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75002738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05647759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92560449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293280371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50506324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70395283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US" dirty="0"/>
          </a:p>
        </p:txBody>
      </p:sp>
    </p:spTree>
    <p:extLst>
      <p:ext uri="{BB962C8B-B14F-4D97-AF65-F5344CB8AC3E}">
        <p14:creationId xmlns:p14="http://schemas.microsoft.com/office/powerpoint/2010/main" val="102274762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US" dirty="0"/>
          </a:p>
        </p:txBody>
      </p:sp>
    </p:spTree>
    <p:extLst>
      <p:ext uri="{BB962C8B-B14F-4D97-AF65-F5344CB8AC3E}">
        <p14:creationId xmlns:p14="http://schemas.microsoft.com/office/powerpoint/2010/main" val="296961183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104087105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53752977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278549721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amp; Subtitle">
    <p:spTree>
      <p:nvGrpSpPr>
        <p:cNvPr id="1" name=""/>
        <p:cNvGrpSpPr/>
        <p:nvPr/>
      </p:nvGrpSpPr>
      <p:grpSpPr>
        <a:xfrm>
          <a:off x="0" y="0"/>
          <a:ext cx="0" cy="0"/>
          <a:chOff x="0" y="0"/>
          <a:chExt cx="0" cy="0"/>
        </a:xfrm>
      </p:grpSpPr>
      <p:sp>
        <p:nvSpPr>
          <p:cNvPr id="11" name="Title Text"/>
          <p:cNvSpPr txBox="1">
            <a:spLocks noGrp="1"/>
          </p:cNvSpPr>
          <p:nvPr>
            <p:ph type="title"/>
          </p:nvPr>
        </p:nvSpPr>
        <p:spPr>
          <a:xfrm>
            <a:off x="1270000" y="1638300"/>
            <a:ext cx="10464800" cy="3302000"/>
          </a:xfrm>
          <a:prstGeom prst="rect">
            <a:avLst/>
          </a:prstGeom>
        </p:spPr>
        <p:txBody>
          <a:bodyPr anchor="b"/>
          <a:lstStyle/>
          <a:p>
            <a:r>
              <a:t>Title Text</a:t>
            </a:r>
          </a:p>
        </p:txBody>
      </p:sp>
      <p:sp>
        <p:nvSpPr>
          <p:cNvPr id="12" name="Body Level One…"/>
          <p:cNvSpPr txBox="1">
            <a:spLocks noGrp="1"/>
          </p:cNvSpPr>
          <p:nvPr>
            <p:ph type="body" sz="quarter" idx="1"/>
          </p:nvPr>
        </p:nvSpPr>
        <p:spPr>
          <a:xfrm>
            <a:off x="1270000" y="5029200"/>
            <a:ext cx="10464800" cy="1130300"/>
          </a:xfrm>
          <a:prstGeom prst="rect">
            <a:avLst/>
          </a:prstGeom>
        </p:spPr>
        <p:txBody>
          <a:bodyPr anchor="t"/>
          <a:lstStyle>
            <a:lvl1pPr marL="0" indent="0" algn="ctr">
              <a:spcBef>
                <a:spcPts val="0"/>
              </a:spcBef>
              <a:buSzTx/>
              <a:buNone/>
              <a:defRPr sz="3200"/>
            </a:lvl1pPr>
            <a:lvl2pPr marL="0" indent="228600" algn="ctr">
              <a:spcBef>
                <a:spcPts val="0"/>
              </a:spcBef>
              <a:buSzTx/>
              <a:buNone/>
              <a:defRPr sz="3200"/>
            </a:lvl2pPr>
            <a:lvl3pPr marL="0" indent="457200" algn="ctr">
              <a:spcBef>
                <a:spcPts val="0"/>
              </a:spcBef>
              <a:buSzTx/>
              <a:buNone/>
              <a:defRPr sz="3200"/>
            </a:lvl3pPr>
            <a:lvl4pPr marL="0" indent="685800" algn="ctr">
              <a:spcBef>
                <a:spcPts val="0"/>
              </a:spcBef>
              <a:buSzTx/>
              <a:buNone/>
              <a:defRPr sz="3200"/>
            </a:lvl4pPr>
            <a:lvl5pPr marL="0" indent="914400" algn="ctr">
              <a:spcBef>
                <a:spcPts val="0"/>
              </a:spcBef>
              <a:buSzTx/>
              <a:buNone/>
              <a:defRPr sz="3200"/>
            </a:lvl5pPr>
          </a:lstStyle>
          <a:p>
            <a:r>
              <a:t>Body Level One</a:t>
            </a:r>
          </a:p>
          <a:p>
            <a:pPr lvl="1"/>
            <a:r>
              <a:t>Body Level Two</a:t>
            </a:r>
          </a:p>
          <a:p>
            <a:pPr lvl="2"/>
            <a:r>
              <a:t>Body Level Three</a:t>
            </a:r>
          </a:p>
          <a:p>
            <a:pPr lvl="3"/>
            <a:r>
              <a:t>Body Level Four</a:t>
            </a:r>
          </a:p>
          <a:p>
            <a:pPr lvl="4"/>
            <a:r>
              <a:t>Body Level Five</a:t>
            </a:r>
          </a:p>
        </p:txBody>
      </p:sp>
      <p:sp>
        <p:nvSpPr>
          <p:cNvPr id="13"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Photo">
    <p:spTree>
      <p:nvGrpSpPr>
        <p:cNvPr id="1" name=""/>
        <p:cNvGrpSpPr/>
        <p:nvPr/>
      </p:nvGrpSpPr>
      <p:grpSpPr>
        <a:xfrm>
          <a:off x="0" y="0"/>
          <a:ext cx="0" cy="0"/>
          <a:chOff x="0" y="0"/>
          <a:chExt cx="0" cy="0"/>
        </a:xfrm>
      </p:grpSpPr>
      <p:sp>
        <p:nvSpPr>
          <p:cNvPr id="102" name="Image"/>
          <p:cNvSpPr>
            <a:spLocks noGrp="1"/>
          </p:cNvSpPr>
          <p:nvPr>
            <p:ph type="pic" idx="13"/>
          </p:nvPr>
        </p:nvSpPr>
        <p:spPr>
          <a:xfrm>
            <a:off x="-812800" y="0"/>
            <a:ext cx="15232066" cy="10160000"/>
          </a:xfrm>
          <a:prstGeom prst="rect">
            <a:avLst/>
          </a:prstGeom>
        </p:spPr>
        <p:txBody>
          <a:bodyPr lIns="91439" tIns="45719" rIns="91439" bIns="45719" anchor="t">
            <a:noAutofit/>
          </a:bodyPr>
          <a:lstStyle/>
          <a:p>
            <a:endParaRPr dirty="0"/>
          </a:p>
        </p:txBody>
      </p:sp>
      <p:sp>
        <p:nvSpPr>
          <p:cNvPr id="103"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Blank">
    <p:spTree>
      <p:nvGrpSpPr>
        <p:cNvPr id="1" name=""/>
        <p:cNvGrpSpPr/>
        <p:nvPr/>
      </p:nvGrpSpPr>
      <p:grpSpPr>
        <a:xfrm>
          <a:off x="0" y="0"/>
          <a:ext cx="0" cy="0"/>
          <a:chOff x="0" y="0"/>
          <a:chExt cx="0" cy="0"/>
        </a:xfrm>
      </p:grpSpPr>
      <p:sp>
        <p:nvSpPr>
          <p:cNvPr id="110"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le - Centre">
    <p:spTree>
      <p:nvGrpSpPr>
        <p:cNvPr id="1" name=""/>
        <p:cNvGrpSpPr/>
        <p:nvPr/>
      </p:nvGrpSpPr>
      <p:grpSpPr>
        <a:xfrm>
          <a:off x="0" y="0"/>
          <a:ext cx="0" cy="0"/>
          <a:chOff x="0" y="0"/>
          <a:chExt cx="0" cy="0"/>
        </a:xfrm>
      </p:grpSpPr>
      <p:sp>
        <p:nvSpPr>
          <p:cNvPr id="30" name="Title Text"/>
          <p:cNvSpPr txBox="1">
            <a:spLocks noGrp="1"/>
          </p:cNvSpPr>
          <p:nvPr>
            <p:ph type="title"/>
          </p:nvPr>
        </p:nvSpPr>
        <p:spPr>
          <a:xfrm>
            <a:off x="1270000" y="3225800"/>
            <a:ext cx="10464800" cy="3302000"/>
          </a:xfrm>
          <a:prstGeom prst="rect">
            <a:avLst/>
          </a:prstGeom>
        </p:spPr>
        <p:txBody>
          <a:bodyPr/>
          <a:lstStyle/>
          <a:p>
            <a:r>
              <a:t>Title Text</a:t>
            </a:r>
          </a:p>
        </p:txBody>
      </p:sp>
      <p:sp>
        <p:nvSpPr>
          <p:cNvPr id="31"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Photo - Vertical">
    <p:spTree>
      <p:nvGrpSpPr>
        <p:cNvPr id="1" name=""/>
        <p:cNvGrpSpPr/>
        <p:nvPr/>
      </p:nvGrpSpPr>
      <p:grpSpPr>
        <a:xfrm>
          <a:off x="0" y="0"/>
          <a:ext cx="0" cy="0"/>
          <a:chOff x="0" y="0"/>
          <a:chExt cx="0" cy="0"/>
        </a:xfrm>
      </p:grpSpPr>
      <p:sp>
        <p:nvSpPr>
          <p:cNvPr id="38" name="Image"/>
          <p:cNvSpPr>
            <a:spLocks noGrp="1"/>
          </p:cNvSpPr>
          <p:nvPr>
            <p:ph type="pic" idx="13"/>
          </p:nvPr>
        </p:nvSpPr>
        <p:spPr>
          <a:xfrm>
            <a:off x="2717800" y="635000"/>
            <a:ext cx="12357100" cy="8238067"/>
          </a:xfrm>
          <a:prstGeom prst="rect">
            <a:avLst/>
          </a:prstGeom>
        </p:spPr>
        <p:txBody>
          <a:bodyPr lIns="91439" tIns="45719" rIns="91439" bIns="45719" anchor="t">
            <a:noAutofit/>
          </a:bodyPr>
          <a:lstStyle/>
          <a:p>
            <a:endParaRPr dirty="0"/>
          </a:p>
        </p:txBody>
      </p:sp>
      <p:sp>
        <p:nvSpPr>
          <p:cNvPr id="39" name="Title Text"/>
          <p:cNvSpPr txBox="1">
            <a:spLocks noGrp="1"/>
          </p:cNvSpPr>
          <p:nvPr>
            <p:ph type="title"/>
          </p:nvPr>
        </p:nvSpPr>
        <p:spPr>
          <a:xfrm>
            <a:off x="952500" y="635000"/>
            <a:ext cx="5334000" cy="3987800"/>
          </a:xfrm>
          <a:prstGeom prst="rect">
            <a:avLst/>
          </a:prstGeom>
        </p:spPr>
        <p:txBody>
          <a:bodyPr anchor="b"/>
          <a:lstStyle>
            <a:lvl1pPr>
              <a:defRPr sz="6000"/>
            </a:lvl1pPr>
          </a:lstStyle>
          <a:p>
            <a:r>
              <a:t>Title Text</a:t>
            </a:r>
          </a:p>
        </p:txBody>
      </p:sp>
      <p:sp>
        <p:nvSpPr>
          <p:cNvPr id="40" name="Body Level One…"/>
          <p:cNvSpPr txBox="1">
            <a:spLocks noGrp="1"/>
          </p:cNvSpPr>
          <p:nvPr>
            <p:ph type="body" sz="quarter" idx="1"/>
          </p:nvPr>
        </p:nvSpPr>
        <p:spPr>
          <a:xfrm>
            <a:off x="952500" y="4762500"/>
            <a:ext cx="5334000" cy="4102100"/>
          </a:xfrm>
          <a:prstGeom prst="rect">
            <a:avLst/>
          </a:prstGeom>
        </p:spPr>
        <p:txBody>
          <a:bodyPr anchor="t"/>
          <a:lstStyle>
            <a:lvl1pPr marL="0" indent="0" algn="ctr">
              <a:spcBef>
                <a:spcPts val="0"/>
              </a:spcBef>
              <a:buSzTx/>
              <a:buNone/>
              <a:defRPr sz="3200"/>
            </a:lvl1pPr>
            <a:lvl2pPr marL="0" indent="228600" algn="ctr">
              <a:spcBef>
                <a:spcPts val="0"/>
              </a:spcBef>
              <a:buSzTx/>
              <a:buNone/>
              <a:defRPr sz="3200"/>
            </a:lvl2pPr>
            <a:lvl3pPr marL="0" indent="457200" algn="ctr">
              <a:spcBef>
                <a:spcPts val="0"/>
              </a:spcBef>
              <a:buSzTx/>
              <a:buNone/>
              <a:defRPr sz="3200"/>
            </a:lvl3pPr>
            <a:lvl4pPr marL="0" indent="685800" algn="ctr">
              <a:spcBef>
                <a:spcPts val="0"/>
              </a:spcBef>
              <a:buSzTx/>
              <a:buNone/>
              <a:defRPr sz="3200"/>
            </a:lvl4pPr>
            <a:lvl5pPr marL="0" indent="914400" algn="ctr">
              <a:spcBef>
                <a:spcPts val="0"/>
              </a:spcBef>
              <a:buSzTx/>
              <a:buNone/>
              <a:defRPr sz="3200"/>
            </a:lvl5pPr>
          </a:lstStyle>
          <a:p>
            <a:r>
              <a:t>Body Level One</a:t>
            </a:r>
          </a:p>
          <a:p>
            <a:pPr lvl="1"/>
            <a:r>
              <a:t>Body Level Two</a:t>
            </a:r>
          </a:p>
          <a:p>
            <a:pPr lvl="2"/>
            <a:r>
              <a:t>Body Level Three</a:t>
            </a:r>
          </a:p>
          <a:p>
            <a:pPr lvl="3"/>
            <a:r>
              <a:t>Body Level Four</a:t>
            </a:r>
          </a:p>
          <a:p>
            <a:pPr lvl="4"/>
            <a:r>
              <a:t>Body Level Five</a:t>
            </a:r>
          </a:p>
        </p:txBody>
      </p:sp>
      <p:sp>
        <p:nvSpPr>
          <p:cNvPr id="41"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Title - Top">
    <p:spTree>
      <p:nvGrpSpPr>
        <p:cNvPr id="1" name=""/>
        <p:cNvGrpSpPr/>
        <p:nvPr/>
      </p:nvGrpSpPr>
      <p:grpSpPr>
        <a:xfrm>
          <a:off x="0" y="0"/>
          <a:ext cx="0" cy="0"/>
          <a:chOff x="0" y="0"/>
          <a:chExt cx="0" cy="0"/>
        </a:xfrm>
      </p:grpSpPr>
      <p:sp>
        <p:nvSpPr>
          <p:cNvPr id="48" name="Title Text"/>
          <p:cNvSpPr txBox="1">
            <a:spLocks noGrp="1"/>
          </p:cNvSpPr>
          <p:nvPr>
            <p:ph type="title"/>
          </p:nvPr>
        </p:nvSpPr>
        <p:spPr>
          <a:prstGeom prst="rect">
            <a:avLst/>
          </a:prstGeom>
        </p:spPr>
        <p:txBody>
          <a:bodyPr/>
          <a:lstStyle/>
          <a:p>
            <a:r>
              <a:t>Title Text</a:t>
            </a:r>
          </a:p>
        </p:txBody>
      </p:sp>
      <p:sp>
        <p:nvSpPr>
          <p:cNvPr id="49"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56" name="Title Text"/>
          <p:cNvSpPr txBox="1">
            <a:spLocks noGrp="1"/>
          </p:cNvSpPr>
          <p:nvPr>
            <p:ph type="title"/>
          </p:nvPr>
        </p:nvSpPr>
        <p:spPr>
          <a:prstGeom prst="rect">
            <a:avLst/>
          </a:prstGeom>
        </p:spPr>
        <p:txBody>
          <a:bodyPr/>
          <a:lstStyle/>
          <a:p>
            <a:r>
              <a:t>Title Text</a:t>
            </a:r>
          </a:p>
        </p:txBody>
      </p:sp>
      <p:sp>
        <p:nvSpPr>
          <p:cNvPr id="57" name="Body Level One…"/>
          <p:cNvSpPr txBox="1">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58"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Title, Bullets &amp; Photo">
    <p:spTree>
      <p:nvGrpSpPr>
        <p:cNvPr id="1" name=""/>
        <p:cNvGrpSpPr/>
        <p:nvPr/>
      </p:nvGrpSpPr>
      <p:grpSpPr>
        <a:xfrm>
          <a:off x="0" y="0"/>
          <a:ext cx="0" cy="0"/>
          <a:chOff x="0" y="0"/>
          <a:chExt cx="0" cy="0"/>
        </a:xfrm>
      </p:grpSpPr>
      <p:sp>
        <p:nvSpPr>
          <p:cNvPr id="65" name="Image"/>
          <p:cNvSpPr>
            <a:spLocks noGrp="1"/>
          </p:cNvSpPr>
          <p:nvPr>
            <p:ph type="pic" idx="13"/>
          </p:nvPr>
        </p:nvSpPr>
        <p:spPr>
          <a:xfrm>
            <a:off x="4533900" y="2603500"/>
            <a:ext cx="9429750" cy="6286500"/>
          </a:xfrm>
          <a:prstGeom prst="rect">
            <a:avLst/>
          </a:prstGeom>
        </p:spPr>
        <p:txBody>
          <a:bodyPr lIns="91439" tIns="45719" rIns="91439" bIns="45719" anchor="t">
            <a:noAutofit/>
          </a:bodyPr>
          <a:lstStyle/>
          <a:p>
            <a:endParaRPr dirty="0"/>
          </a:p>
        </p:txBody>
      </p:sp>
      <p:sp>
        <p:nvSpPr>
          <p:cNvPr id="66" name="Title Text"/>
          <p:cNvSpPr txBox="1">
            <a:spLocks noGrp="1"/>
          </p:cNvSpPr>
          <p:nvPr>
            <p:ph type="title"/>
          </p:nvPr>
        </p:nvSpPr>
        <p:spPr>
          <a:prstGeom prst="rect">
            <a:avLst/>
          </a:prstGeom>
        </p:spPr>
        <p:txBody>
          <a:bodyPr/>
          <a:lstStyle/>
          <a:p>
            <a:r>
              <a:t>Title Text</a:t>
            </a:r>
          </a:p>
        </p:txBody>
      </p:sp>
      <p:sp>
        <p:nvSpPr>
          <p:cNvPr id="67" name="Body Level One…"/>
          <p:cNvSpPr txBox="1">
            <a:spLocks noGrp="1"/>
          </p:cNvSpPr>
          <p:nvPr>
            <p:ph type="body" sz="half" idx="1"/>
          </p:nvPr>
        </p:nvSpPr>
        <p:spPr>
          <a:xfrm>
            <a:off x="952500" y="2603500"/>
            <a:ext cx="5334000" cy="6286500"/>
          </a:xfrm>
          <a:prstGeom prst="rect">
            <a:avLst/>
          </a:prstGeom>
        </p:spPr>
        <p:txBody>
          <a:bodyPr/>
          <a:lstStyle>
            <a:lvl1pPr marL="342900" indent="-342900">
              <a:spcBef>
                <a:spcPts val="3200"/>
              </a:spcBef>
              <a:defRPr sz="2800"/>
            </a:lvl1pPr>
            <a:lvl2pPr marL="685800" indent="-342900">
              <a:spcBef>
                <a:spcPts val="3200"/>
              </a:spcBef>
              <a:defRPr sz="2800"/>
            </a:lvl2pPr>
            <a:lvl3pPr marL="1028700" indent="-342900">
              <a:spcBef>
                <a:spcPts val="3200"/>
              </a:spcBef>
              <a:defRPr sz="2800"/>
            </a:lvl3pPr>
            <a:lvl4pPr marL="1371600" indent="-342900">
              <a:spcBef>
                <a:spcPts val="3200"/>
              </a:spcBef>
              <a:defRPr sz="2800"/>
            </a:lvl4pPr>
            <a:lvl5pPr marL="1714500" indent="-342900">
              <a:spcBef>
                <a:spcPts val="3200"/>
              </a:spcBef>
              <a:defRPr sz="2800"/>
            </a:lvl5pPr>
          </a:lstStyle>
          <a:p>
            <a:r>
              <a:t>Body Level One</a:t>
            </a:r>
          </a:p>
          <a:p>
            <a:pPr lvl="1"/>
            <a:r>
              <a:t>Body Level Two</a:t>
            </a:r>
          </a:p>
          <a:p>
            <a:pPr lvl="2"/>
            <a:r>
              <a:t>Body Level Three</a:t>
            </a:r>
          </a:p>
          <a:p>
            <a:pPr lvl="3"/>
            <a:r>
              <a:t>Body Level Four</a:t>
            </a:r>
          </a:p>
          <a:p>
            <a:pPr lvl="4"/>
            <a:r>
              <a:t>Body Level Five</a:t>
            </a:r>
          </a:p>
        </p:txBody>
      </p:sp>
      <p:sp>
        <p:nvSpPr>
          <p:cNvPr id="68"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Bullets">
    <p:spTree>
      <p:nvGrpSpPr>
        <p:cNvPr id="1" name=""/>
        <p:cNvGrpSpPr/>
        <p:nvPr/>
      </p:nvGrpSpPr>
      <p:grpSpPr>
        <a:xfrm>
          <a:off x="0" y="0"/>
          <a:ext cx="0" cy="0"/>
          <a:chOff x="0" y="0"/>
          <a:chExt cx="0" cy="0"/>
        </a:xfrm>
      </p:grpSpPr>
      <p:sp>
        <p:nvSpPr>
          <p:cNvPr id="75" name="Body Level One…"/>
          <p:cNvSpPr txBox="1">
            <a:spLocks noGrp="1"/>
          </p:cNvSpPr>
          <p:nvPr>
            <p:ph type="body" idx="1"/>
          </p:nvPr>
        </p:nvSpPr>
        <p:spPr>
          <a:xfrm>
            <a:off x="952500" y="1270000"/>
            <a:ext cx="11099800" cy="7213600"/>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76"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Photo - 3 Up">
    <p:spTree>
      <p:nvGrpSpPr>
        <p:cNvPr id="1" name=""/>
        <p:cNvGrpSpPr/>
        <p:nvPr/>
      </p:nvGrpSpPr>
      <p:grpSpPr>
        <a:xfrm>
          <a:off x="0" y="0"/>
          <a:ext cx="0" cy="0"/>
          <a:chOff x="0" y="0"/>
          <a:chExt cx="0" cy="0"/>
        </a:xfrm>
      </p:grpSpPr>
      <p:sp>
        <p:nvSpPr>
          <p:cNvPr id="83" name="Image"/>
          <p:cNvSpPr>
            <a:spLocks noGrp="1"/>
          </p:cNvSpPr>
          <p:nvPr>
            <p:ph type="pic" sz="quarter" idx="13"/>
          </p:nvPr>
        </p:nvSpPr>
        <p:spPr>
          <a:xfrm>
            <a:off x="6680200" y="5026947"/>
            <a:ext cx="6057901" cy="4040705"/>
          </a:xfrm>
          <a:prstGeom prst="rect">
            <a:avLst/>
          </a:prstGeom>
        </p:spPr>
        <p:txBody>
          <a:bodyPr lIns="91439" tIns="45719" rIns="91439" bIns="45719" anchor="t">
            <a:noAutofit/>
          </a:bodyPr>
          <a:lstStyle/>
          <a:p>
            <a:endParaRPr dirty="0"/>
          </a:p>
        </p:txBody>
      </p:sp>
      <p:sp>
        <p:nvSpPr>
          <p:cNvPr id="84" name="Image"/>
          <p:cNvSpPr>
            <a:spLocks noGrp="1"/>
          </p:cNvSpPr>
          <p:nvPr>
            <p:ph type="pic" sz="quarter" idx="14"/>
          </p:nvPr>
        </p:nvSpPr>
        <p:spPr>
          <a:xfrm>
            <a:off x="6502400" y="886747"/>
            <a:ext cx="5867400" cy="3911601"/>
          </a:xfrm>
          <a:prstGeom prst="rect">
            <a:avLst/>
          </a:prstGeom>
        </p:spPr>
        <p:txBody>
          <a:bodyPr lIns="91439" tIns="45719" rIns="91439" bIns="45719" anchor="t">
            <a:noAutofit/>
          </a:bodyPr>
          <a:lstStyle/>
          <a:p>
            <a:endParaRPr dirty="0"/>
          </a:p>
        </p:txBody>
      </p:sp>
      <p:sp>
        <p:nvSpPr>
          <p:cNvPr id="85" name="Image"/>
          <p:cNvSpPr>
            <a:spLocks noGrp="1"/>
          </p:cNvSpPr>
          <p:nvPr>
            <p:ph type="pic" idx="15"/>
          </p:nvPr>
        </p:nvSpPr>
        <p:spPr>
          <a:xfrm>
            <a:off x="-2374900" y="889000"/>
            <a:ext cx="11976100" cy="7984067"/>
          </a:xfrm>
          <a:prstGeom prst="rect">
            <a:avLst/>
          </a:prstGeom>
        </p:spPr>
        <p:txBody>
          <a:bodyPr lIns="91439" tIns="45719" rIns="91439" bIns="45719" anchor="t">
            <a:noAutofit/>
          </a:bodyPr>
          <a:lstStyle/>
          <a:p>
            <a:endParaRPr dirty="0"/>
          </a:p>
        </p:txBody>
      </p:sp>
      <p:sp>
        <p:nvSpPr>
          <p:cNvPr id="86"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Quote">
    <p:spTree>
      <p:nvGrpSpPr>
        <p:cNvPr id="1" name=""/>
        <p:cNvGrpSpPr/>
        <p:nvPr/>
      </p:nvGrpSpPr>
      <p:grpSpPr>
        <a:xfrm>
          <a:off x="0" y="0"/>
          <a:ext cx="0" cy="0"/>
          <a:chOff x="0" y="0"/>
          <a:chExt cx="0" cy="0"/>
        </a:xfrm>
      </p:grpSpPr>
      <p:sp>
        <p:nvSpPr>
          <p:cNvPr id="93" name="–Johnny Appleseed"/>
          <p:cNvSpPr txBox="1">
            <a:spLocks noGrp="1"/>
          </p:cNvSpPr>
          <p:nvPr>
            <p:ph type="body" sz="quarter" idx="13"/>
          </p:nvPr>
        </p:nvSpPr>
        <p:spPr>
          <a:xfrm>
            <a:off x="1270000" y="6362700"/>
            <a:ext cx="10464800" cy="469900"/>
          </a:xfrm>
          <a:prstGeom prst="rect">
            <a:avLst/>
          </a:prstGeom>
        </p:spPr>
        <p:txBody>
          <a:bodyPr anchor="t">
            <a:spAutoFit/>
          </a:bodyPr>
          <a:lstStyle>
            <a:lvl1pPr marL="0" indent="0" algn="ctr">
              <a:spcBef>
                <a:spcPts val="0"/>
              </a:spcBef>
              <a:buSzTx/>
              <a:buNone/>
              <a:defRPr sz="2400">
                <a:latin typeface="Helvetica"/>
                <a:ea typeface="Helvetica"/>
                <a:cs typeface="Helvetica"/>
                <a:sym typeface="Helvetica"/>
              </a:defRPr>
            </a:lvl1pPr>
          </a:lstStyle>
          <a:p>
            <a:r>
              <a:t>–Johnny Appleseed</a:t>
            </a:r>
          </a:p>
        </p:txBody>
      </p:sp>
      <p:sp>
        <p:nvSpPr>
          <p:cNvPr id="94" name="“Type a quote here.”"/>
          <p:cNvSpPr txBox="1">
            <a:spLocks noGrp="1"/>
          </p:cNvSpPr>
          <p:nvPr>
            <p:ph type="body" sz="quarter" idx="14"/>
          </p:nvPr>
        </p:nvSpPr>
        <p:spPr>
          <a:xfrm>
            <a:off x="1270000" y="4267200"/>
            <a:ext cx="10464800" cy="685800"/>
          </a:xfrm>
          <a:prstGeom prst="rect">
            <a:avLst/>
          </a:prstGeom>
        </p:spPr>
        <p:txBody>
          <a:bodyPr>
            <a:spAutoFit/>
          </a:bodyPr>
          <a:lstStyle>
            <a:lvl1pPr marL="0" indent="0" algn="ctr">
              <a:spcBef>
                <a:spcPts val="0"/>
              </a:spcBef>
              <a:buSzTx/>
              <a:buNone/>
              <a:defRPr sz="3800"/>
            </a:lvl1pPr>
          </a:lstStyle>
          <a:p>
            <a:r>
              <a:t>“Type a quote here.” </a:t>
            </a:r>
          </a:p>
        </p:txBody>
      </p:sp>
      <p:sp>
        <p:nvSpPr>
          <p:cNvPr id="95"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itle Text"/>
          <p:cNvSpPr txBox="1">
            <a:spLocks noGrp="1"/>
          </p:cNvSpPr>
          <p:nvPr>
            <p:ph type="title"/>
          </p:nvPr>
        </p:nvSpPr>
        <p:spPr>
          <a:xfrm>
            <a:off x="952500" y="444500"/>
            <a:ext cx="11099800" cy="21590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normAutofit/>
          </a:bodyPr>
          <a:lstStyle/>
          <a:p>
            <a:r>
              <a:t>Title Text</a:t>
            </a:r>
          </a:p>
        </p:txBody>
      </p:sp>
      <p:sp>
        <p:nvSpPr>
          <p:cNvPr id="3" name="Body Level One…"/>
          <p:cNvSpPr txBox="1">
            <a:spLocks noGrp="1"/>
          </p:cNvSpPr>
          <p:nvPr>
            <p:ph type="body" idx="1"/>
          </p:nvPr>
        </p:nvSpPr>
        <p:spPr>
          <a:xfrm>
            <a:off x="952500" y="2603500"/>
            <a:ext cx="11099800" cy="62865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normAutofit/>
          </a:bodyPr>
          <a:lstStyle/>
          <a:p>
            <a:r>
              <a:t>Body Level One</a:t>
            </a:r>
          </a:p>
          <a:p>
            <a:pPr lvl="1"/>
            <a:r>
              <a:t>Body Level Two</a:t>
            </a:r>
          </a:p>
          <a:p>
            <a:pPr lvl="2"/>
            <a:r>
              <a:t>Body Level Three</a:t>
            </a:r>
          </a:p>
          <a:p>
            <a:pPr lvl="3"/>
            <a:r>
              <a:t>Body Level Four</a:t>
            </a:r>
          </a:p>
          <a:p>
            <a:pPr lvl="4"/>
            <a:r>
              <a:t>Body Level Five</a:t>
            </a:r>
          </a:p>
        </p:txBody>
      </p:sp>
      <p:sp>
        <p:nvSpPr>
          <p:cNvPr id="4" name="Slide Number"/>
          <p:cNvSpPr txBox="1">
            <a:spLocks noGrp="1"/>
          </p:cNvSpPr>
          <p:nvPr>
            <p:ph type="sldNum" sz="quarter" idx="2"/>
          </p:nvPr>
        </p:nvSpPr>
        <p:spPr>
          <a:xfrm>
            <a:off x="6311798" y="9251950"/>
            <a:ext cx="368504" cy="381000"/>
          </a:xfrm>
          <a:prstGeom prst="rect">
            <a:avLst/>
          </a:prstGeom>
          <a:ln w="12700">
            <a:miter lim="400000"/>
          </a:ln>
        </p:spPr>
        <p:txBody>
          <a:bodyPr wrap="none" lIns="50800" tIns="50800" rIns="50800" bIns="50800">
            <a:spAutoFit/>
          </a:bodyPr>
          <a:lstStyle>
            <a:lvl1pPr>
              <a:defRPr sz="1800"/>
            </a:lvl1pPr>
          </a:lstStyle>
          <a:p>
            <a:fld id="{86CB4B4D-7CA3-9044-876B-883B54F8677D}" type="slidenum">
              <a:rPr/>
              <a:t>‹#›</a:t>
            </a:fld>
            <a:endParaRPr dirty="0"/>
          </a:p>
        </p:txBody>
      </p:sp>
    </p:spTree>
  </p:cSld>
  <p:clrMap bg1="lt1" tx1="dk1" bg2="lt2" tx2="dk2" accent1="accent1" accent2="accent2" accent3="accent3" accent4="accent4" accent5="accent5" accent6="accent6" hlink="hlink" folHlink="folHlink"/>
  <p:sldLayoutIdLst>
    <p:sldLayoutId id="2147483649"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Lst>
  <p:transition spd="med"/>
  <p:txStyles>
    <p:titleStyle>
      <a:lvl1pPr marL="0" marR="0" indent="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1pPr>
      <a:lvl2pPr marL="0" marR="0" indent="2286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2pPr>
      <a:lvl3pPr marL="0" marR="0" indent="4572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3pPr>
      <a:lvl4pPr marL="0" marR="0" indent="6858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4pPr>
      <a:lvl5pPr marL="0" marR="0" indent="9144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5pPr>
      <a:lvl6pPr marL="0" marR="0" indent="11430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6pPr>
      <a:lvl7pPr marL="0" marR="0" indent="13716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7pPr>
      <a:lvl8pPr marL="0" marR="0" indent="16002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8pPr>
      <a:lvl9pPr marL="0" marR="0" indent="18288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9pPr>
    </p:titleStyle>
    <p:bodyStyle>
      <a:lvl1pPr marL="444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1pPr>
      <a:lvl2pPr marL="8890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2pPr>
      <a:lvl3pPr marL="1333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3pPr>
      <a:lvl4pPr marL="17780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4pPr>
      <a:lvl5pPr marL="2222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5pPr>
      <a:lvl6pPr marL="26670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6pPr>
      <a:lvl7pPr marL="3111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7pPr>
      <a:lvl8pPr marL="35560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8pPr>
      <a:lvl9pPr marL="4000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9pPr>
    </p:bodyStyle>
    <p:otherStyle>
      <a:lvl1pPr marL="0" marR="0" indent="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1pPr>
      <a:lvl2pPr marL="0" marR="0" indent="2286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2pPr>
      <a:lvl3pPr marL="0" marR="0" indent="4572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3pPr>
      <a:lvl4pPr marL="0" marR="0" indent="6858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4pPr>
      <a:lvl5pPr marL="0" marR="0" indent="9144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5pPr>
      <a:lvl6pPr marL="0" marR="0" indent="11430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6pPr>
      <a:lvl7pPr marL="0" marR="0" indent="13716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7pPr>
      <a:lvl8pPr marL="0" marR="0" indent="16002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8pPr>
      <a:lvl9pPr marL="0" marR="0" indent="18288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0.xml"/><Relationship Id="rId1" Type="http://schemas.openxmlformats.org/officeDocument/2006/relationships/slideLayout" Target="../slideLayouts/slideLayout1.xml"/><Relationship Id="rId4" Type="http://schemas.openxmlformats.org/officeDocument/2006/relationships/image" Target="../media/image13.png"/></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1.xml"/><Relationship Id="rId1" Type="http://schemas.openxmlformats.org/officeDocument/2006/relationships/slideLayout" Target="../slideLayouts/slideLayout1.xml"/><Relationship Id="rId4" Type="http://schemas.openxmlformats.org/officeDocument/2006/relationships/image" Target="../media/image14.png"/></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2.xml"/><Relationship Id="rId1" Type="http://schemas.openxmlformats.org/officeDocument/2006/relationships/slideLayout" Target="../slideLayouts/slideLayout1.xml"/><Relationship Id="rId4" Type="http://schemas.openxmlformats.org/officeDocument/2006/relationships/image" Target="../media/image15.png"/></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3.xml"/><Relationship Id="rId1" Type="http://schemas.openxmlformats.org/officeDocument/2006/relationships/slideLayout" Target="../slideLayouts/slideLayout1.xml"/><Relationship Id="rId4" Type="http://schemas.openxmlformats.org/officeDocument/2006/relationships/image" Target="../media/image16.png"/></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4.xml"/><Relationship Id="rId1" Type="http://schemas.openxmlformats.org/officeDocument/2006/relationships/slideLayout" Target="../slideLayouts/slideLayout1.xml"/><Relationship Id="rId4" Type="http://schemas.openxmlformats.org/officeDocument/2006/relationships/image" Target="../media/image17.png"/></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6.xml"/><Relationship Id="rId1" Type="http://schemas.openxmlformats.org/officeDocument/2006/relationships/slideLayout" Target="../slideLayouts/slideLayout1.xml"/><Relationship Id="rId4" Type="http://schemas.openxmlformats.org/officeDocument/2006/relationships/image" Target="../media/image18.png"/></Relationships>
</file>

<file path=ppt/slides/_rels/slide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7.xml"/><Relationship Id="rId1" Type="http://schemas.openxmlformats.org/officeDocument/2006/relationships/slideLayout" Target="../slideLayouts/slideLayout1.xml"/><Relationship Id="rId4" Type="http://schemas.openxmlformats.org/officeDocument/2006/relationships/image" Target="../media/image19.png"/></Relationships>
</file>

<file path=ppt/slides/_rels/slide18.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notesSlide" Target="../notesSlides/notesSlide18.xml"/><Relationship Id="rId1" Type="http://schemas.openxmlformats.org/officeDocument/2006/relationships/slideLayout" Target="../slideLayouts/slideLayout1.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18.png"/><Relationship Id="rId9" Type="http://schemas.openxmlformats.org/officeDocument/2006/relationships/image" Target="../media/image12.png"/></Relationships>
</file>

<file path=ppt/slides/_rels/slide19.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7.png"/><Relationship Id="rId7" Type="http://schemas.openxmlformats.org/officeDocument/2006/relationships/image" Target="../media/image15.png"/><Relationship Id="rId2" Type="http://schemas.openxmlformats.org/officeDocument/2006/relationships/notesSlide" Target="../notesSlides/notesSlide19.xml"/><Relationship Id="rId1" Type="http://schemas.openxmlformats.org/officeDocument/2006/relationships/slideLayout" Target="../slideLayouts/slideLayout1.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9.png"/><Relationship Id="rId9" Type="http://schemas.openxmlformats.org/officeDocument/2006/relationships/image" Target="../media/image17.png"/></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image" Target="../media/image20.png"/><Relationship Id="rId7" Type="http://schemas.openxmlformats.org/officeDocument/2006/relationships/image" Target="../media/image23.png"/><Relationship Id="rId2" Type="http://schemas.openxmlformats.org/officeDocument/2006/relationships/notesSlide" Target="../notesSlides/notesSlide20.xml"/><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22.png"/><Relationship Id="rId4" Type="http://schemas.openxmlformats.org/officeDocument/2006/relationships/image" Target="../media/image21.png"/><Relationship Id="rId9" Type="http://schemas.openxmlformats.org/officeDocument/2006/relationships/image" Target="../media/image25.png"/></Relationships>
</file>

<file path=ppt/slides/_rels/slide2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1.xml"/><Relationship Id="rId1" Type="http://schemas.openxmlformats.org/officeDocument/2006/relationships/slideLayout" Target="../slideLayouts/slideLayout1.xml"/><Relationship Id="rId5" Type="http://schemas.openxmlformats.org/officeDocument/2006/relationships/image" Target="../media/image9.png"/><Relationship Id="rId4" Type="http://schemas.openxmlformats.org/officeDocument/2006/relationships/image" Target="../media/image8.png"/></Relationships>
</file>

<file path=ppt/slides/_rels/slide2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2.xml"/><Relationship Id="rId1" Type="http://schemas.openxmlformats.org/officeDocument/2006/relationships/slideLayout" Target="../slideLayouts/slideLayout1.xml"/><Relationship Id="rId5" Type="http://schemas.openxmlformats.org/officeDocument/2006/relationships/image" Target="../media/image10.png"/><Relationship Id="rId4" Type="http://schemas.openxmlformats.org/officeDocument/2006/relationships/image" Target="../media/image11.png"/></Relationships>
</file>

<file path=ppt/slides/_rels/slide2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3.xml"/><Relationship Id="rId1" Type="http://schemas.openxmlformats.org/officeDocument/2006/relationships/slideLayout" Target="../slideLayouts/slideLayout1.xml"/><Relationship Id="rId5" Type="http://schemas.openxmlformats.org/officeDocument/2006/relationships/image" Target="../media/image12.png"/><Relationship Id="rId4" Type="http://schemas.openxmlformats.org/officeDocument/2006/relationships/image" Target="../media/image13.png"/></Relationships>
</file>

<file path=ppt/slides/_rels/slide2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4.xml"/><Relationship Id="rId1" Type="http://schemas.openxmlformats.org/officeDocument/2006/relationships/slideLayout" Target="../slideLayouts/slideLayout1.xml"/><Relationship Id="rId5" Type="http://schemas.openxmlformats.org/officeDocument/2006/relationships/image" Target="../media/image15.png"/><Relationship Id="rId4" Type="http://schemas.openxmlformats.org/officeDocument/2006/relationships/image" Target="../media/image14.png"/></Relationships>
</file>

<file path=ppt/slides/_rels/slide2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5.xml"/><Relationship Id="rId1" Type="http://schemas.openxmlformats.org/officeDocument/2006/relationships/slideLayout" Target="../slideLayouts/slideLayout1.xml"/><Relationship Id="rId5" Type="http://schemas.openxmlformats.org/officeDocument/2006/relationships/image" Target="../media/image17.png"/><Relationship Id="rId4" Type="http://schemas.openxmlformats.org/officeDocument/2006/relationships/image" Target="../media/image16.png"/></Relationships>
</file>

<file path=ppt/slides/_rels/slide26.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image" Target="../media/image20.png"/><Relationship Id="rId7" Type="http://schemas.openxmlformats.org/officeDocument/2006/relationships/image" Target="../media/image23.png"/><Relationship Id="rId2" Type="http://schemas.openxmlformats.org/officeDocument/2006/relationships/notesSlide" Target="../notesSlides/notesSlide26.xml"/><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22.png"/><Relationship Id="rId4" Type="http://schemas.openxmlformats.org/officeDocument/2006/relationships/image" Target="../media/image21.png"/><Relationship Id="rId9" Type="http://schemas.openxmlformats.org/officeDocument/2006/relationships/image" Target="../media/image25.png"/></Relationships>
</file>

<file path=ppt/slides/_rels/slide2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7.xml"/><Relationship Id="rId1" Type="http://schemas.openxmlformats.org/officeDocument/2006/relationships/slideLayout" Target="../slideLayouts/slideLayout1.xml"/><Relationship Id="rId5" Type="http://schemas.openxmlformats.org/officeDocument/2006/relationships/image" Target="../media/image9.png"/><Relationship Id="rId4" Type="http://schemas.openxmlformats.org/officeDocument/2006/relationships/image" Target="../media/image8.png"/></Relationships>
</file>

<file path=ppt/slides/_rels/slide2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8.xml"/><Relationship Id="rId1" Type="http://schemas.openxmlformats.org/officeDocument/2006/relationships/slideLayout" Target="../slideLayouts/slideLayout1.xml"/><Relationship Id="rId5" Type="http://schemas.openxmlformats.org/officeDocument/2006/relationships/image" Target="../media/image10.png"/><Relationship Id="rId4" Type="http://schemas.openxmlformats.org/officeDocument/2006/relationships/image" Target="../media/image11.png"/></Relationships>
</file>

<file path=ppt/slides/_rels/slide2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9.xml"/><Relationship Id="rId1" Type="http://schemas.openxmlformats.org/officeDocument/2006/relationships/slideLayout" Target="../slideLayouts/slideLayout1.xml"/><Relationship Id="rId5" Type="http://schemas.openxmlformats.org/officeDocument/2006/relationships/image" Target="../media/image12.png"/><Relationship Id="rId4" Type="http://schemas.openxmlformats.org/officeDocument/2006/relationships/image" Target="../media/image13.pn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0.xml"/><Relationship Id="rId1" Type="http://schemas.openxmlformats.org/officeDocument/2006/relationships/slideLayout" Target="../slideLayouts/slideLayout1.xml"/><Relationship Id="rId5" Type="http://schemas.openxmlformats.org/officeDocument/2006/relationships/image" Target="../media/image15.png"/><Relationship Id="rId4" Type="http://schemas.openxmlformats.org/officeDocument/2006/relationships/image" Target="../media/image14.png"/></Relationships>
</file>

<file path=ppt/slides/_rels/slide3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1.xml"/><Relationship Id="rId1" Type="http://schemas.openxmlformats.org/officeDocument/2006/relationships/slideLayout" Target="../slideLayouts/slideLayout1.xml"/><Relationship Id="rId5" Type="http://schemas.openxmlformats.org/officeDocument/2006/relationships/image" Target="../media/image17.png"/><Relationship Id="rId4" Type="http://schemas.openxmlformats.org/officeDocument/2006/relationships/image" Target="../media/image16.pn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image" Target="../media/image10.png"/></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11.png"/></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 name="Word of the Day…"/>
          <p:cNvSpPr txBox="1"/>
          <p:nvPr/>
        </p:nvSpPr>
        <p:spPr>
          <a:xfrm>
            <a:off x="219430" y="152303"/>
            <a:ext cx="12565940" cy="3180358"/>
          </a:xfrm>
          <a:prstGeom prst="rect">
            <a:avLst/>
          </a:prstGeom>
          <a:ln w="12700">
            <a:miter lim="400000"/>
          </a:ln>
          <a:effectLst>
            <a:outerShdw dist="25400" dir="5400000" rotWithShape="0">
              <a:srgbClr val="000000"/>
            </a:outerShdw>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p>
            <a:pPr>
              <a:defRPr sz="12100" b="1">
                <a:solidFill>
                  <a:schemeClr val="accent5"/>
                </a:solidFill>
                <a:latin typeface="American Typewriter"/>
                <a:ea typeface="American Typewriter"/>
                <a:cs typeface="American Typewriter"/>
                <a:sym typeface="American Typewriter"/>
              </a:defRPr>
            </a:pPr>
            <a:r>
              <a:rPr dirty="0">
                <a:solidFill>
                  <a:srgbClr val="00AEEE"/>
                </a:solidFill>
                <a:latin typeface="Gill Sans MT" panose="020B0502020104020203" pitchFamily="34" charset="77"/>
              </a:rPr>
              <a:t>Word of the Day</a:t>
            </a:r>
          </a:p>
          <a:p>
            <a:pPr algn="r">
              <a:defRPr sz="7900" b="1">
                <a:solidFill>
                  <a:schemeClr val="accent6"/>
                </a:solidFill>
                <a:latin typeface="American Typewriter"/>
                <a:ea typeface="American Typewriter"/>
                <a:cs typeface="American Typewriter"/>
                <a:sym typeface="American Typewriter"/>
              </a:defRPr>
            </a:pPr>
            <a:r>
              <a:rPr lang="en-GB" dirty="0">
                <a:solidFill>
                  <a:srgbClr val="0070C0"/>
                </a:solidFill>
                <a:latin typeface="Gill Sans MT" panose="020B0502020104020203" pitchFamily="34" charset="77"/>
              </a:rPr>
              <a:t>Spring</a:t>
            </a:r>
            <a:r>
              <a:rPr dirty="0">
                <a:solidFill>
                  <a:srgbClr val="0070C0"/>
                </a:solidFill>
                <a:latin typeface="Gill Sans MT" panose="020B0502020104020203" pitchFamily="34" charset="77"/>
              </a:rPr>
              <a:t> Term 202</a:t>
            </a:r>
            <a:r>
              <a:rPr lang="en-GB" dirty="0">
                <a:solidFill>
                  <a:srgbClr val="0070C0"/>
                </a:solidFill>
                <a:latin typeface="Gill Sans MT" panose="020B0502020104020203" pitchFamily="34" charset="77"/>
              </a:rPr>
              <a:t>4</a:t>
            </a:r>
            <a:r>
              <a:rPr dirty="0">
                <a:solidFill>
                  <a:srgbClr val="0070C0"/>
                </a:solidFill>
                <a:latin typeface="Gill Sans MT" panose="020B0502020104020203" pitchFamily="34" charset="77"/>
              </a:rPr>
              <a:t> </a:t>
            </a:r>
          </a:p>
        </p:txBody>
      </p:sp>
      <p:sp>
        <p:nvSpPr>
          <p:cNvPr id="121" name="'Words unlock the doors to a world of                                            understanding...'"/>
          <p:cNvSpPr txBox="1"/>
          <p:nvPr/>
        </p:nvSpPr>
        <p:spPr>
          <a:xfrm>
            <a:off x="3330609" y="9023736"/>
            <a:ext cx="9180945" cy="47192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spcBef>
                <a:spcPts val="4200"/>
              </a:spcBef>
              <a:defRPr sz="3200">
                <a:latin typeface="Gill Sans SemiBold"/>
                <a:ea typeface="Gill Sans SemiBold"/>
                <a:cs typeface="Gill Sans SemiBold"/>
                <a:sym typeface="Gill Sans SemiBold"/>
              </a:defRPr>
            </a:pPr>
            <a:r>
              <a:rPr sz="2400" dirty="0">
                <a:latin typeface="Gill Sans MT" panose="020B0502020104020203" pitchFamily="34" charset="77"/>
              </a:rPr>
              <a:t>'</a:t>
            </a:r>
            <a:r>
              <a:rPr sz="2400" b="1" i="1" dirty="0">
                <a:latin typeface="Gill Sans MT" panose="020B0502020104020203" pitchFamily="34" charset="77"/>
                <a:ea typeface="Gill Sans"/>
                <a:cs typeface="Gill Sans"/>
                <a:sym typeface="Gill Sans"/>
              </a:rPr>
              <a:t>Words unlock the doors to a world of</a:t>
            </a:r>
            <a:r>
              <a:rPr lang="en-GB" sz="2400" b="1" i="1" dirty="0">
                <a:latin typeface="Gill Sans MT" panose="020B0502020104020203" pitchFamily="34" charset="77"/>
                <a:ea typeface="Gill Sans"/>
                <a:cs typeface="Gill Sans"/>
                <a:sym typeface="Gill Sans"/>
              </a:rPr>
              <a:t> </a:t>
            </a:r>
            <a:r>
              <a:rPr sz="2400" b="1" i="1" dirty="0">
                <a:latin typeface="Gill Sans MT" panose="020B0502020104020203" pitchFamily="34" charset="77"/>
                <a:ea typeface="Gill Sans"/>
                <a:cs typeface="Gill Sans"/>
                <a:sym typeface="Gill Sans"/>
              </a:rPr>
              <a:t>understanding...'</a:t>
            </a:r>
          </a:p>
        </p:txBody>
      </p:sp>
      <p:sp>
        <p:nvSpPr>
          <p:cNvPr id="122" name="Week 11 - 29th June 2020"/>
          <p:cNvSpPr txBox="1"/>
          <p:nvPr/>
        </p:nvSpPr>
        <p:spPr>
          <a:xfrm>
            <a:off x="5010554" y="3226831"/>
            <a:ext cx="7367402"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b="1">
                <a:latin typeface="American Typewriter"/>
                <a:ea typeface="American Typewriter"/>
                <a:cs typeface="American Typewriter"/>
                <a:sym typeface="American Typewriter"/>
              </a:defRPr>
            </a:lvl1pPr>
          </a:lstStyle>
          <a:p>
            <a:r>
              <a:rPr dirty="0">
                <a:latin typeface="Gill Sans MT" panose="020B0502020104020203" pitchFamily="34" charset="77"/>
              </a:rPr>
              <a:t>Week </a:t>
            </a:r>
            <a:r>
              <a:rPr lang="en-GB" dirty="0">
                <a:latin typeface="Gill Sans MT" panose="020B0502020104020203" pitchFamily="34" charset="77"/>
              </a:rPr>
              <a:t>21</a:t>
            </a:r>
            <a:r>
              <a:rPr dirty="0">
                <a:latin typeface="Gill Sans MT" panose="020B0502020104020203" pitchFamily="34" charset="77"/>
              </a:rPr>
              <a:t> </a:t>
            </a:r>
            <a:r>
              <a:rPr lang="en-GB" dirty="0">
                <a:latin typeface="Gill Sans MT" panose="020B0502020104020203" pitchFamily="34" charset="77"/>
              </a:rPr>
              <a:t>–</a:t>
            </a:r>
            <a:r>
              <a:rPr dirty="0">
                <a:latin typeface="Gill Sans MT" panose="020B0502020104020203" pitchFamily="34" charset="77"/>
              </a:rPr>
              <a:t> </a:t>
            </a:r>
            <a:r>
              <a:rPr lang="en-GB" dirty="0">
                <a:latin typeface="Gill Sans MT" panose="020B0502020104020203" pitchFamily="34" charset="77"/>
              </a:rPr>
              <a:t>5th February </a:t>
            </a:r>
            <a:r>
              <a:rPr dirty="0">
                <a:latin typeface="Gill Sans MT" panose="020B0502020104020203" pitchFamily="34" charset="77"/>
              </a:rPr>
              <a:t>202</a:t>
            </a:r>
            <a:r>
              <a:rPr lang="en-GB" dirty="0">
                <a:latin typeface="Gill Sans MT" panose="020B0502020104020203" pitchFamily="34" charset="77"/>
              </a:rPr>
              <a:t>4</a:t>
            </a:r>
            <a:endParaRPr dirty="0">
              <a:latin typeface="Gill Sans MT" panose="020B0502020104020203" pitchFamily="34" charset="77"/>
            </a:endParaRPr>
          </a:p>
        </p:txBody>
      </p:sp>
      <p:grpSp>
        <p:nvGrpSpPr>
          <p:cNvPr id="10" name="Group 9">
            <a:extLst>
              <a:ext uri="{FF2B5EF4-FFF2-40B4-BE49-F238E27FC236}">
                <a16:creationId xmlns:a16="http://schemas.microsoft.com/office/drawing/2014/main" id="{293E7B5B-BA83-1A40-88CA-41B9CA3846FC}"/>
              </a:ext>
            </a:extLst>
          </p:cNvPr>
          <p:cNvGrpSpPr/>
          <p:nvPr/>
        </p:nvGrpSpPr>
        <p:grpSpPr>
          <a:xfrm>
            <a:off x="-8276819" y="-164678"/>
            <a:ext cx="10029965" cy="15256120"/>
            <a:chOff x="-8642579" y="-164678"/>
            <a:chExt cx="10029965" cy="15256120"/>
          </a:xfrm>
        </p:grpSpPr>
        <p:sp>
          <p:nvSpPr>
            <p:cNvPr id="11" name="Rectangle 10">
              <a:extLst>
                <a:ext uri="{FF2B5EF4-FFF2-40B4-BE49-F238E27FC236}">
                  <a16:creationId xmlns:a16="http://schemas.microsoft.com/office/drawing/2014/main" id="{F360EA16-1FF2-7A41-9FFE-93201C894C8C}"/>
                </a:ext>
              </a:extLst>
            </p:cNvPr>
            <p:cNvSpPr/>
            <p:nvPr/>
          </p:nvSpPr>
          <p:spPr>
            <a:xfrm rot="20706798" flipH="1">
              <a:off x="-8642579" y="-10966"/>
              <a:ext cx="9434333"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12" name="Rectangle 11">
              <a:extLst>
                <a:ext uri="{FF2B5EF4-FFF2-40B4-BE49-F238E27FC236}">
                  <a16:creationId xmlns:a16="http://schemas.microsoft.com/office/drawing/2014/main" id="{E9CF7BC9-F256-484E-B2A3-20A683E99FCB}"/>
                </a:ext>
              </a:extLst>
            </p:cNvPr>
            <p:cNvSpPr/>
            <p:nvPr/>
          </p:nvSpPr>
          <p:spPr>
            <a:xfrm rot="20706798" flipH="1">
              <a:off x="-8046947" y="-164678"/>
              <a:ext cx="9434333" cy="15102408"/>
            </a:xfrm>
            <a:prstGeom prst="rect">
              <a:avLst/>
            </a:prstGeom>
            <a:solidFill>
              <a:srgbClr val="38E1FF">
                <a:alpha val="32941"/>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5" name="Picture 4" descr="A close up of a toy&#10;&#10;Description automatically generated">
            <a:extLst>
              <a:ext uri="{FF2B5EF4-FFF2-40B4-BE49-F238E27FC236}">
                <a16:creationId xmlns:a16="http://schemas.microsoft.com/office/drawing/2014/main" id="{0E0A381E-E771-9A42-828B-936CC6324796}"/>
              </a:ext>
            </a:extLst>
          </p:cNvPr>
          <p:cNvPicPr>
            <a:picLocks noChangeAspect="1"/>
          </p:cNvPicPr>
          <p:nvPr/>
        </p:nvPicPr>
        <p:blipFill rotWithShape="1">
          <a:blip r:embed="rId3">
            <a:extLst>
              <a:ext uri="{28A0092B-C50C-407E-A947-70E740481C1C}">
                <a14:useLocalDpi xmlns:a14="http://schemas.microsoft.com/office/drawing/2010/main" val="0"/>
              </a:ext>
            </a:extLst>
          </a:blip>
          <a:srcRect l="33659" t="20868" r="34222" b="19852"/>
          <a:stretch/>
        </p:blipFill>
        <p:spPr>
          <a:xfrm>
            <a:off x="194597" y="3889160"/>
            <a:ext cx="4115970" cy="5864440"/>
          </a:xfrm>
          <a:prstGeom prst="rect">
            <a:avLst/>
          </a:prstGeom>
        </p:spPr>
      </p:pic>
      <p:pic>
        <p:nvPicPr>
          <p:cNvPr id="7" name="Picture 6" descr="A screenshot of a cell phone&#10;&#10;Description automatically generated">
            <a:extLst>
              <a:ext uri="{FF2B5EF4-FFF2-40B4-BE49-F238E27FC236}">
                <a16:creationId xmlns:a16="http://schemas.microsoft.com/office/drawing/2014/main" id="{2CC5B04C-98BD-014B-B30E-83A1C31AF9E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315871">
            <a:off x="4454292" y="4450311"/>
            <a:ext cx="3513462" cy="262930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grpSp>
        <p:nvGrpSpPr>
          <p:cNvPr id="8" name="Group 7">
            <a:extLst>
              <a:ext uri="{FF2B5EF4-FFF2-40B4-BE49-F238E27FC236}">
                <a16:creationId xmlns:a16="http://schemas.microsoft.com/office/drawing/2014/main" id="{95F1DE71-708C-0147-917C-C5B1D4D208D4}"/>
              </a:ext>
            </a:extLst>
          </p:cNvPr>
          <p:cNvGrpSpPr/>
          <p:nvPr/>
        </p:nvGrpSpPr>
        <p:grpSpPr>
          <a:xfrm>
            <a:off x="11561091" y="3182930"/>
            <a:ext cx="8917924" cy="15439250"/>
            <a:chOff x="11782763" y="-862597"/>
            <a:chExt cx="8917924" cy="15439250"/>
          </a:xfrm>
        </p:grpSpPr>
        <p:sp>
          <p:nvSpPr>
            <p:cNvPr id="20" name="Rectangle 19">
              <a:extLst>
                <a:ext uri="{FF2B5EF4-FFF2-40B4-BE49-F238E27FC236}">
                  <a16:creationId xmlns:a16="http://schemas.microsoft.com/office/drawing/2014/main" id="{2699AD46-A23A-0743-A5AD-1B4A4E4B67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1" name="Rectangle 20">
              <a:extLst>
                <a:ext uri="{FF2B5EF4-FFF2-40B4-BE49-F238E27FC236}">
                  <a16:creationId xmlns:a16="http://schemas.microsoft.com/office/drawing/2014/main" id="{F53B4510-4E14-6043-BDB0-C5DAFE276E0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13" name="Picture 12" descr="A screenshot of a cell phone&#10;&#10;Description automatically generated">
            <a:extLst>
              <a:ext uri="{FF2B5EF4-FFF2-40B4-BE49-F238E27FC236}">
                <a16:creationId xmlns:a16="http://schemas.microsoft.com/office/drawing/2014/main" id="{6EC0D784-5EA2-6841-BB18-6B704A0BBD5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245752">
            <a:off x="6517535" y="6383473"/>
            <a:ext cx="3213149" cy="240306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5" name="Picture 14" descr="A screenshot of a cell phone&#10;&#10;Description automatically generated">
            <a:extLst>
              <a:ext uri="{FF2B5EF4-FFF2-40B4-BE49-F238E27FC236}">
                <a16:creationId xmlns:a16="http://schemas.microsoft.com/office/drawing/2014/main" id="{72679589-8404-E543-896F-014067FE981D}"/>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rot="842618">
            <a:off x="8719809" y="4398356"/>
            <a:ext cx="3138499" cy="2353874"/>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965058" y="281766"/>
            <a:ext cx="10579819"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429444" y="1309202"/>
            <a:ext cx="3159519"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portable</a:t>
            </a:r>
            <a:endParaRPr dirty="0">
              <a:latin typeface="Gill Sans MT" panose="020B0502020104020203" pitchFamily="34" charset="77"/>
            </a:endParaRPr>
          </a:p>
        </p:txBody>
      </p:sp>
      <p:sp>
        <p:nvSpPr>
          <p:cNvPr id="152" name="Definition:"/>
          <p:cNvSpPr txBox="1"/>
          <p:nvPr/>
        </p:nvSpPr>
        <p:spPr>
          <a:xfrm>
            <a:off x="2212466" y="3241495"/>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adjective</a:t>
            </a:r>
            <a:r>
              <a:rPr dirty="0">
                <a:latin typeface="Gill Sans MT" panose="020B0502020104020203" pitchFamily="34" charset="77"/>
              </a:rPr>
              <a:t>)</a:t>
            </a:r>
          </a:p>
        </p:txBody>
      </p:sp>
      <p:sp>
        <p:nvSpPr>
          <p:cNvPr id="155" name="The was a tear in Freddie’s new school jumper."/>
          <p:cNvSpPr txBox="1"/>
          <p:nvPr/>
        </p:nvSpPr>
        <p:spPr>
          <a:xfrm>
            <a:off x="0" y="6435544"/>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b="1" dirty="0">
                <a:latin typeface="Gill Sans MT" panose="020B0502020104020203" pitchFamily="34" charset="77"/>
              </a:rPr>
              <a:t>Portable</a:t>
            </a:r>
            <a:r>
              <a:rPr lang="en-GB" dirty="0">
                <a:latin typeface="Gill Sans MT" panose="020B0502020104020203" pitchFamily="34" charset="77"/>
              </a:rPr>
              <a:t> mobile phones were not allowed in the classroom.</a:t>
            </a:r>
            <a:endParaRPr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330562"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5000" i="1">
                <a:solidFill>
                  <a:srgbClr val="A6AAA9"/>
                </a:solidFill>
                <a:latin typeface="Gill Sans"/>
                <a:ea typeface="Gill Sans"/>
                <a:cs typeface="Gill Sans"/>
                <a:sym typeface="Gill Sans"/>
              </a:defRPr>
            </a:lvl1pPr>
          </a:lstStyle>
          <a:p>
            <a:r>
              <a:rPr lang="en-GB" dirty="0">
                <a:latin typeface="Gill Sans MT" panose="020B0502020104020203" pitchFamily="34" charset="77"/>
              </a:rPr>
              <a:t>port-a-ble</a:t>
            </a:r>
            <a:endParaRPr dirty="0">
              <a:latin typeface="Gill Sans MT" panose="020B0502020104020203" pitchFamily="34" charset="77"/>
            </a:endParaRP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557599379"/>
              </p:ext>
            </p:extLst>
          </p:nvPr>
        </p:nvGraphicFramePr>
        <p:xfrm>
          <a:off x="5110" y="7558216"/>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3655998878"/>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transportable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computer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movable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television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
        <p:nvSpPr>
          <p:cNvPr id="3" name="TextBox 2">
            <a:extLst>
              <a:ext uri="{FF2B5EF4-FFF2-40B4-BE49-F238E27FC236}">
                <a16:creationId xmlns:a16="http://schemas.microsoft.com/office/drawing/2014/main" id="{8C204025-772E-F374-BE82-24CD57F22A72}"/>
              </a:ext>
            </a:extLst>
          </p:cNvPr>
          <p:cNvSpPr txBox="1"/>
          <p:nvPr/>
        </p:nvSpPr>
        <p:spPr>
          <a:xfrm>
            <a:off x="440503" y="4642143"/>
            <a:ext cx="7585572" cy="121058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lang="en-GB" dirty="0">
                <a:latin typeface="Gill Sans MT" panose="020B0502020104020203" pitchFamily="34" charset="77"/>
              </a:rPr>
              <a:t>A portable machine or device is designed to be easily carried or moved.</a:t>
            </a:r>
          </a:p>
        </p:txBody>
      </p:sp>
      <p:pic>
        <p:nvPicPr>
          <p:cNvPr id="4" name="Picture 3">
            <a:extLst>
              <a:ext uri="{FF2B5EF4-FFF2-40B4-BE49-F238E27FC236}">
                <a16:creationId xmlns:a16="http://schemas.microsoft.com/office/drawing/2014/main" id="{DF618076-398F-2651-C9D2-8E4AACA7AC3F}"/>
              </a:ext>
            </a:extLst>
          </p:cNvPr>
          <p:cNvPicPr>
            <a:picLocks noChangeAspect="1"/>
          </p:cNvPicPr>
          <p:nvPr/>
        </p:nvPicPr>
        <p:blipFill>
          <a:blip r:embed="rId4"/>
          <a:stretch>
            <a:fillRect/>
          </a:stretch>
        </p:blipFill>
        <p:spPr>
          <a:xfrm>
            <a:off x="8685992" y="2768079"/>
            <a:ext cx="3251200" cy="3251200"/>
          </a:xfrm>
          <a:prstGeom prst="rect">
            <a:avLst/>
          </a:prstGeom>
        </p:spPr>
      </p:pic>
    </p:spTree>
    <p:extLst>
      <p:ext uri="{BB962C8B-B14F-4D97-AF65-F5344CB8AC3E}">
        <p14:creationId xmlns:p14="http://schemas.microsoft.com/office/powerpoint/2010/main" val="3988174973"/>
      </p:ext>
    </p:ext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965058" y="281766"/>
            <a:ext cx="10579819"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6019335" y="1309202"/>
            <a:ext cx="1979709"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taunt</a:t>
            </a:r>
            <a:endParaRPr dirty="0">
              <a:latin typeface="Gill Sans MT" panose="020B0502020104020203" pitchFamily="34" charset="77"/>
            </a:endParaRPr>
          </a:p>
        </p:txBody>
      </p:sp>
      <p:sp>
        <p:nvSpPr>
          <p:cNvPr id="152" name="Definition:"/>
          <p:cNvSpPr txBox="1"/>
          <p:nvPr/>
        </p:nvSpPr>
        <p:spPr>
          <a:xfrm>
            <a:off x="2212466" y="3220713"/>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verb</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641542" y="3934239"/>
            <a:ext cx="6232693" cy="231858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If someone taunts you, they say unkind or insulting things to you, especially about your weaknesses or failures.</a:t>
            </a:r>
          </a:p>
        </p:txBody>
      </p:sp>
      <p:sp>
        <p:nvSpPr>
          <p:cNvPr id="155" name="The was a tear in Freddie’s new school jumper."/>
          <p:cNvSpPr txBox="1"/>
          <p:nvPr/>
        </p:nvSpPr>
        <p:spPr>
          <a:xfrm>
            <a:off x="0" y="6484643"/>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b="0" i="0" dirty="0">
                <a:solidFill>
                  <a:schemeClr val="accent2"/>
                </a:solidFill>
                <a:effectLst/>
                <a:latin typeface="Gill Sans MT" panose="020B0502020104020203" pitchFamily="34" charset="77"/>
              </a:rPr>
              <a:t>Julie </a:t>
            </a:r>
            <a:r>
              <a:rPr lang="en-GB" b="1" i="0" dirty="0">
                <a:solidFill>
                  <a:schemeClr val="accent2"/>
                </a:solidFill>
                <a:effectLst/>
                <a:latin typeface="Gill Sans MT" panose="020B0502020104020203" pitchFamily="34" charset="77"/>
              </a:rPr>
              <a:t>taunted</a:t>
            </a:r>
            <a:r>
              <a:rPr lang="en-GB" b="0" i="0" dirty="0">
                <a:solidFill>
                  <a:schemeClr val="accent2"/>
                </a:solidFill>
                <a:effectLst/>
                <a:latin typeface="Gill Sans MT" panose="020B0502020104020203" pitchFamily="34" charset="77"/>
              </a:rPr>
              <a:t> Rachel for getting the question wrong.</a:t>
            </a:r>
            <a:endParaRPr lang="en-GB" sz="4000" dirty="0">
              <a:solidFill>
                <a:schemeClr val="accent2"/>
              </a:solidFill>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taunt</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317162" y="-5897186"/>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54942802"/>
              </p:ext>
            </p:extLst>
          </p:nvPr>
        </p:nvGraphicFramePr>
        <p:xfrm>
          <a:off x="5110" y="7557242"/>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445892699"/>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jeer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dirty="0">
                          <a:latin typeface="Gill Sans MT" panose="020B0502020104020203" pitchFamily="34" charset="77"/>
                        </a:rPr>
                        <a: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haunt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unkind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sneer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dirty="0">
                          <a:latin typeface="Gill Sans MT" panose="020B0502020104020203" pitchFamily="34" charset="77"/>
                        </a:rPr>
                        <a:t>-ing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flaunt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them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3" name="Picture 2">
            <a:extLst>
              <a:ext uri="{FF2B5EF4-FFF2-40B4-BE49-F238E27FC236}">
                <a16:creationId xmlns:a16="http://schemas.microsoft.com/office/drawing/2014/main" id="{7527D0DC-04F9-C4B5-B406-13CAFDF507AD}"/>
              </a:ext>
            </a:extLst>
          </p:cNvPr>
          <p:cNvPicPr>
            <a:picLocks noChangeAspect="1"/>
          </p:cNvPicPr>
          <p:nvPr/>
        </p:nvPicPr>
        <p:blipFill>
          <a:blip r:embed="rId4"/>
          <a:stretch>
            <a:fillRect/>
          </a:stretch>
        </p:blipFill>
        <p:spPr>
          <a:xfrm>
            <a:off x="8467601" y="2791862"/>
            <a:ext cx="3251200" cy="3251200"/>
          </a:xfrm>
          <a:prstGeom prst="rect">
            <a:avLst/>
          </a:prstGeom>
        </p:spPr>
      </p:pic>
    </p:spTree>
    <p:extLst>
      <p:ext uri="{BB962C8B-B14F-4D97-AF65-F5344CB8AC3E}">
        <p14:creationId xmlns:p14="http://schemas.microsoft.com/office/powerpoint/2010/main" val="2605260247"/>
      </p:ext>
    </p:ext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965058" y="281766"/>
            <a:ext cx="10579819"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6272100" y="1339979"/>
            <a:ext cx="1848263" cy="111825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sz="6600" dirty="0">
                <a:latin typeface="Gill Sans MT" panose="020B0502020104020203" pitchFamily="34" charset="77"/>
              </a:rPr>
              <a:t>value</a:t>
            </a:r>
            <a:endParaRPr sz="7200" dirty="0">
              <a:latin typeface="Gill Sans MT" panose="020B0502020104020203" pitchFamily="34" charset="77"/>
            </a:endParaRPr>
          </a:p>
        </p:txBody>
      </p:sp>
      <p:sp>
        <p:nvSpPr>
          <p:cNvPr id="152" name="Definition:"/>
          <p:cNvSpPr txBox="1"/>
          <p:nvPr/>
        </p:nvSpPr>
        <p:spPr>
          <a:xfrm>
            <a:off x="2212466" y="3137585"/>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verb/noun</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659973" y="4117896"/>
            <a:ext cx="7157251" cy="176458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If you value something or someone, you think that they are important and you appreciate them.</a:t>
            </a:r>
          </a:p>
        </p:txBody>
      </p:sp>
      <p:sp>
        <p:nvSpPr>
          <p:cNvPr id="155" name="The was a tear in Freddie’s new school jumper."/>
          <p:cNvSpPr txBox="1"/>
          <p:nvPr/>
        </p:nvSpPr>
        <p:spPr>
          <a:xfrm>
            <a:off x="0" y="6412330"/>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latin typeface="Gill Sans MT" panose="020B0502020104020203" pitchFamily="34" charset="77"/>
              </a:rPr>
              <a:t>Mr Lines </a:t>
            </a:r>
            <a:r>
              <a:rPr lang="en-GB" sz="4000" b="1" dirty="0">
                <a:latin typeface="Gill Sans MT" panose="020B0502020104020203" pitchFamily="34" charset="77"/>
              </a:rPr>
              <a:t>valued</a:t>
            </a:r>
            <a:r>
              <a:rPr lang="en-GB" sz="4000" dirty="0">
                <a:latin typeface="Gill Sans MT" panose="020B0502020104020203" pitchFamily="34" charset="77"/>
              </a:rPr>
              <a:t> the time the class put into their art project.</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5040153"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val-ue</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2633279810"/>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3334831431"/>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appreciate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ctr" defTabSz="584200" rtl="0" eaLnBrk="1" fontAlgn="auto" latinLnBrk="0" hangingPunct="1">
                        <a:lnSpc>
                          <a:spcPct val="100000"/>
                        </a:lnSpc>
                        <a:spcBef>
                          <a:spcPts val="0"/>
                        </a:spcBef>
                        <a:spcAft>
                          <a:spcPts val="0"/>
                        </a:spcAft>
                        <a:buClrTx/>
                        <a:buSzTx/>
                        <a:buFontTx/>
                        <a:buNone/>
                        <a:tabLst/>
                        <a:defRPr/>
                      </a:pPr>
                      <a:r>
                        <a:rPr lang="en-GB" sz="2600" dirty="0">
                          <a:latin typeface="Gill Sans MT" panose="020B0502020104020203" pitchFamily="34" charset="77"/>
                        </a:rPr>
                        <a:t>de-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time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esteem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health</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3" name="Picture 2">
            <a:extLst>
              <a:ext uri="{FF2B5EF4-FFF2-40B4-BE49-F238E27FC236}">
                <a16:creationId xmlns:a16="http://schemas.microsoft.com/office/drawing/2014/main" id="{EB1FDD47-B1D5-9DD4-B21F-35555E08DD6E}"/>
              </a:ext>
            </a:extLst>
          </p:cNvPr>
          <p:cNvPicPr>
            <a:picLocks noChangeAspect="1"/>
          </p:cNvPicPr>
          <p:nvPr/>
        </p:nvPicPr>
        <p:blipFill>
          <a:blip r:embed="rId4"/>
          <a:stretch>
            <a:fillRect/>
          </a:stretch>
        </p:blipFill>
        <p:spPr>
          <a:xfrm>
            <a:off x="8891760" y="2731649"/>
            <a:ext cx="3251200" cy="3251200"/>
          </a:xfrm>
          <a:prstGeom prst="rect">
            <a:avLst/>
          </a:prstGeom>
        </p:spPr>
      </p:pic>
    </p:spTree>
    <p:extLst>
      <p:ext uri="{BB962C8B-B14F-4D97-AF65-F5344CB8AC3E}">
        <p14:creationId xmlns:p14="http://schemas.microsoft.com/office/powerpoint/2010/main" val="3272518309"/>
      </p:ext>
    </p:ext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804518" y="1309202"/>
            <a:ext cx="2409314"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startle</a:t>
            </a:r>
            <a:endParaRPr dirty="0">
              <a:latin typeface="Gill Sans MT" panose="020B0502020104020203" pitchFamily="34" charset="77"/>
            </a:endParaRPr>
          </a:p>
        </p:txBody>
      </p:sp>
      <p:sp>
        <p:nvSpPr>
          <p:cNvPr id="152" name="Definition:"/>
          <p:cNvSpPr txBox="1"/>
          <p:nvPr/>
        </p:nvSpPr>
        <p:spPr>
          <a:xfrm>
            <a:off x="2217173" y="3109482"/>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lang="en-GB" dirty="0">
                <a:latin typeface="Gill Sans MT" panose="020B0502020104020203" pitchFamily="34" charset="77"/>
              </a:rPr>
              <a:t>(verb)</a:t>
            </a:r>
            <a:endParaRPr dirty="0">
              <a:latin typeface="Gill Sans MT" panose="020B0502020104020203" pitchFamily="34" charset="77"/>
            </a:endParaRPr>
          </a:p>
        </p:txBody>
      </p:sp>
      <p:sp>
        <p:nvSpPr>
          <p:cNvPr id="154" name="If you tear paper, cloth, or another material, or if it tears, you pull it into two pieces or you pull it so that a hole appears in it."/>
          <p:cNvSpPr txBox="1"/>
          <p:nvPr/>
        </p:nvSpPr>
        <p:spPr>
          <a:xfrm>
            <a:off x="353581" y="4045177"/>
            <a:ext cx="7563110" cy="231858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If something sudden and unexpected startles you, it surprises and frightens you slightly.</a:t>
            </a:r>
          </a:p>
        </p:txBody>
      </p:sp>
      <p:sp>
        <p:nvSpPr>
          <p:cNvPr id="155" name="The was a tear in Freddie’s new school jumper."/>
          <p:cNvSpPr txBox="1"/>
          <p:nvPr/>
        </p:nvSpPr>
        <p:spPr>
          <a:xfrm>
            <a:off x="5112" y="6593895"/>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latin typeface="Gill Sans MT" panose="020B0502020104020203" pitchFamily="34" charset="77"/>
              </a:rPr>
              <a:t>Ron was </a:t>
            </a:r>
            <a:r>
              <a:rPr lang="en-GB" b="1" dirty="0">
                <a:latin typeface="Gill Sans MT" panose="020B0502020104020203" pitchFamily="34" charset="77"/>
              </a:rPr>
              <a:t>startled</a:t>
            </a:r>
            <a:r>
              <a:rPr lang="en-GB" dirty="0">
                <a:latin typeface="Gill Sans MT" panose="020B0502020104020203" pitchFamily="34" charset="77"/>
              </a:rPr>
              <a:t> when the bell rang.</a:t>
            </a:r>
            <a:endParaRPr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star-tle</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3" name="Table 2">
            <a:extLst>
              <a:ext uri="{FF2B5EF4-FFF2-40B4-BE49-F238E27FC236}">
                <a16:creationId xmlns:a16="http://schemas.microsoft.com/office/drawing/2014/main" id="{49A1BEAE-8459-14B6-D6FA-010E1FD5E42B}"/>
              </a:ext>
            </a:extLst>
          </p:cNvPr>
          <p:cNvGraphicFramePr>
            <a:graphicFrameLocks noGrp="1"/>
          </p:cNvGraphicFramePr>
          <p:nvPr>
            <p:extLst>
              <p:ext uri="{D42A27DB-BD31-4B8C-83A1-F6EECF244321}">
                <p14:modId xmlns:p14="http://schemas.microsoft.com/office/powerpoint/2010/main" val="4096901763"/>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surprise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noise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scare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ctr" defTabSz="584200" rtl="0" eaLnBrk="1" fontAlgn="auto" latinLnBrk="0" hangingPunct="1">
                        <a:lnSpc>
                          <a:spcPct val="100000"/>
                        </a:lnSpc>
                        <a:spcBef>
                          <a:spcPts val="0"/>
                        </a:spcBef>
                        <a:spcAft>
                          <a:spcPts val="0"/>
                        </a:spcAft>
                        <a:buClrTx/>
                        <a:buSzTx/>
                        <a:buFontTx/>
                        <a:buNone/>
                        <a:tabLst/>
                        <a:defRPr/>
                      </a:pPr>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t>
                      </a:r>
                      <a:r>
                        <a:rPr lang="en-GB" sz="2600" dirty="0" err="1">
                          <a:latin typeface="Gill Sans MT" panose="020B0502020104020203" pitchFamily="34" charset="77"/>
                        </a:rPr>
                        <a:t>ing</a:t>
                      </a:r>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news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
        <p:nvSpPr>
          <p:cNvPr id="5" name="Grasshopper Word of the Day">
            <a:extLst>
              <a:ext uri="{FF2B5EF4-FFF2-40B4-BE49-F238E27FC236}">
                <a16:creationId xmlns:a16="http://schemas.microsoft.com/office/drawing/2014/main" id="{A7C45D5F-2BE5-F24B-6766-14BF74A509EA}"/>
              </a:ext>
            </a:extLst>
          </p:cNvPr>
          <p:cNvSpPr txBox="1"/>
          <p:nvPr/>
        </p:nvSpPr>
        <p:spPr>
          <a:xfrm>
            <a:off x="1965058" y="281766"/>
            <a:ext cx="10579819"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pic>
        <p:nvPicPr>
          <p:cNvPr id="2" name="Picture 1">
            <a:extLst>
              <a:ext uri="{FF2B5EF4-FFF2-40B4-BE49-F238E27FC236}">
                <a16:creationId xmlns:a16="http://schemas.microsoft.com/office/drawing/2014/main" id="{F07E9AEB-BE75-B524-7A28-C9D7A6CF6227}"/>
              </a:ext>
            </a:extLst>
          </p:cNvPr>
          <p:cNvPicPr>
            <a:picLocks noChangeAspect="1"/>
          </p:cNvPicPr>
          <p:nvPr/>
        </p:nvPicPr>
        <p:blipFill>
          <a:blip r:embed="rId4"/>
          <a:stretch>
            <a:fillRect/>
          </a:stretch>
        </p:blipFill>
        <p:spPr>
          <a:xfrm>
            <a:off x="8585837" y="2800473"/>
            <a:ext cx="3251200" cy="3251200"/>
          </a:xfrm>
          <a:prstGeom prst="rect">
            <a:avLst/>
          </a:prstGeom>
        </p:spPr>
      </p:pic>
    </p:spTree>
    <p:extLst>
      <p:ext uri="{BB962C8B-B14F-4D97-AF65-F5344CB8AC3E}">
        <p14:creationId xmlns:p14="http://schemas.microsoft.com/office/powerpoint/2010/main" val="4250856050"/>
      </p:ext>
    </p:extLst>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965058" y="281766"/>
            <a:ext cx="10579819"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770067" y="1309202"/>
            <a:ext cx="2478244"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wither</a:t>
            </a:r>
            <a:endParaRPr dirty="0">
              <a:latin typeface="Gill Sans MT" panose="020B0502020104020203" pitchFamily="34" charset="77"/>
            </a:endParaRPr>
          </a:p>
        </p:txBody>
      </p:sp>
      <p:sp>
        <p:nvSpPr>
          <p:cNvPr id="152" name="Definition:"/>
          <p:cNvSpPr txBox="1"/>
          <p:nvPr/>
        </p:nvSpPr>
        <p:spPr>
          <a:xfrm>
            <a:off x="2212466" y="3137585"/>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verb</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372570" y="4689297"/>
            <a:ext cx="7271814" cy="108747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200" dirty="0">
                <a:latin typeface="Gill Sans MT" panose="020B0502020104020203" pitchFamily="34" charset="77"/>
              </a:rPr>
              <a:t>If a flower or plant withers, it dries up and dies.</a:t>
            </a:r>
          </a:p>
        </p:txBody>
      </p:sp>
      <p:sp>
        <p:nvSpPr>
          <p:cNvPr id="155" name="The was a tear in Freddie’s new school jumper."/>
          <p:cNvSpPr txBox="1"/>
          <p:nvPr/>
        </p:nvSpPr>
        <p:spPr>
          <a:xfrm>
            <a:off x="372570" y="6523720"/>
            <a:ext cx="12172307"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latin typeface="Gill Sans MT" panose="020B0502020104020203" pitchFamily="34" charset="77"/>
              </a:rPr>
              <a:t>The flowers in the classroom </a:t>
            </a:r>
            <a:r>
              <a:rPr lang="en-GB" sz="4000" b="1" dirty="0">
                <a:latin typeface="Gill Sans MT" panose="020B0502020104020203" pitchFamily="34" charset="77"/>
              </a:rPr>
              <a:t>withered</a:t>
            </a:r>
            <a:r>
              <a:rPr lang="en-GB" sz="4000" dirty="0">
                <a:latin typeface="Gill Sans MT" panose="020B0502020104020203" pitchFamily="34" charset="77"/>
              </a:rPr>
              <a:t> and died.</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with-er</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434697161"/>
              </p:ext>
            </p:extLst>
          </p:nvPr>
        </p:nvGraphicFramePr>
        <p:xfrm>
          <a:off x="5110" y="7579393"/>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3331088901"/>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wilt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thrive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slither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cold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droop</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flourish</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-ing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dither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water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3" name="Picture 2">
            <a:extLst>
              <a:ext uri="{FF2B5EF4-FFF2-40B4-BE49-F238E27FC236}">
                <a16:creationId xmlns:a16="http://schemas.microsoft.com/office/drawing/2014/main" id="{7BFDF2EB-9DC1-3424-7F2F-BF1F528F8A7D}"/>
              </a:ext>
            </a:extLst>
          </p:cNvPr>
          <p:cNvPicPr>
            <a:picLocks noChangeAspect="1"/>
          </p:cNvPicPr>
          <p:nvPr/>
        </p:nvPicPr>
        <p:blipFill>
          <a:blip r:embed="rId4"/>
          <a:stretch>
            <a:fillRect/>
          </a:stretch>
        </p:blipFill>
        <p:spPr>
          <a:xfrm>
            <a:off x="8585837" y="2714291"/>
            <a:ext cx="3251200" cy="3251200"/>
          </a:xfrm>
          <a:prstGeom prst="rect">
            <a:avLst/>
          </a:prstGeom>
        </p:spPr>
      </p:pic>
    </p:spTree>
    <p:extLst>
      <p:ext uri="{BB962C8B-B14F-4D97-AF65-F5344CB8AC3E}">
        <p14:creationId xmlns:p14="http://schemas.microsoft.com/office/powerpoint/2010/main" val="442767799"/>
      </p:ext>
    </p:extLst>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 name="Word of the Day:"/>
          <p:cNvSpPr txBox="1"/>
          <p:nvPr/>
        </p:nvSpPr>
        <p:spPr>
          <a:xfrm>
            <a:off x="4237199" y="4067780"/>
            <a:ext cx="4848825" cy="53347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lang="en-GB" sz="2800" dirty="0">
                <a:latin typeface="Gill Sans MT" panose="020B0502020104020203" pitchFamily="34" charset="77"/>
              </a:rPr>
              <a:t>Focus Word </a:t>
            </a:r>
            <a:r>
              <a:rPr lang="en-GB" sz="1800" dirty="0">
                <a:latin typeface="Gill Sans MT" panose="020B0502020104020203" pitchFamily="34" charset="77"/>
              </a:rPr>
              <a:t>(write below)</a:t>
            </a:r>
            <a:r>
              <a:rPr sz="1800" dirty="0">
                <a:latin typeface="Gill Sans MT" panose="020B0502020104020203" pitchFamily="34" charset="77"/>
              </a:rPr>
              <a:t>:</a:t>
            </a:r>
          </a:p>
        </p:txBody>
      </p:sp>
      <p:sp>
        <p:nvSpPr>
          <p:cNvPr id="152" name="Definition:"/>
          <p:cNvSpPr txBox="1"/>
          <p:nvPr/>
        </p:nvSpPr>
        <p:spPr>
          <a:xfrm>
            <a:off x="134969" y="1009378"/>
            <a:ext cx="6301398" cy="53347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pPr algn="l"/>
            <a:r>
              <a:rPr lang="en-GB" sz="2800" dirty="0">
                <a:latin typeface="Gill Sans MT" panose="020B0502020104020203" pitchFamily="34" charset="77"/>
              </a:rPr>
              <a:t>Describe / Definition</a:t>
            </a:r>
            <a:r>
              <a:rPr sz="2800" dirty="0">
                <a:latin typeface="Gill Sans MT" panose="020B0502020104020203" pitchFamily="34" charset="77"/>
              </a:rPr>
              <a:t>: </a:t>
            </a:r>
          </a:p>
        </p:txBody>
      </p:sp>
      <p:sp>
        <p:nvSpPr>
          <p:cNvPr id="165" name="Word Class"/>
          <p:cNvSpPr txBox="1"/>
          <p:nvPr/>
        </p:nvSpPr>
        <p:spPr>
          <a:xfrm>
            <a:off x="9548254" y="4558715"/>
            <a:ext cx="1941237" cy="53347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2800" dirty="0">
                <a:solidFill>
                  <a:srgbClr val="C92405"/>
                </a:solidFill>
                <a:latin typeface="Gill Sans MT" panose="020B0502020104020203" pitchFamily="34" charset="77"/>
              </a:rPr>
              <a:t>Word Class</a:t>
            </a:r>
            <a:r>
              <a:rPr lang="en-GB" sz="2800" dirty="0">
                <a:solidFill>
                  <a:srgbClr val="C92405"/>
                </a:solidFill>
                <a:latin typeface="Gill Sans MT" panose="020B0502020104020203" pitchFamily="34" charset="77"/>
              </a:rPr>
              <a:t>:</a:t>
            </a:r>
            <a:endParaRPr sz="2800" dirty="0">
              <a:solidFill>
                <a:srgbClr val="C92405"/>
              </a:solidFill>
              <a:latin typeface="Gill Sans MT" panose="020B0502020104020203" pitchFamily="34" charset="77"/>
            </a:endParaRPr>
          </a:p>
        </p:txBody>
      </p:sp>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nvGraphicFramePr>
        <p:xfrm>
          <a:off x="0" y="5616398"/>
          <a:ext cx="6522398" cy="4137202"/>
        </p:xfrm>
        <a:graphic>
          <a:graphicData uri="http://schemas.openxmlformats.org/drawingml/2006/table">
            <a:tbl>
              <a:tblPr firstRow="1" bandRow="1">
                <a:tableStyleId>{5940675A-B579-460E-94D1-54222C63F5DA}</a:tableStyleId>
              </a:tblPr>
              <a:tblGrid>
                <a:gridCol w="3261199">
                  <a:extLst>
                    <a:ext uri="{9D8B030D-6E8A-4147-A177-3AD203B41FA5}">
                      <a16:colId xmlns:a16="http://schemas.microsoft.com/office/drawing/2014/main" val="1062734036"/>
                    </a:ext>
                  </a:extLst>
                </a:gridCol>
                <a:gridCol w="3261199">
                  <a:extLst>
                    <a:ext uri="{9D8B030D-6E8A-4147-A177-3AD203B41FA5}">
                      <a16:colId xmlns:a16="http://schemas.microsoft.com/office/drawing/2014/main" val="2844254734"/>
                    </a:ext>
                  </a:extLst>
                </a:gridCol>
              </a:tblGrid>
              <a:tr h="716790">
                <a:tc>
                  <a:txBody>
                    <a:bodyPr/>
                    <a:lstStyle/>
                    <a:p>
                      <a:r>
                        <a:rPr lang="en-GB" sz="2600" b="0" dirty="0">
                          <a:solidFill>
                            <a:srgbClr val="DD2909"/>
                          </a:solidFill>
                          <a:latin typeface="Gill Sans MT" panose="020B0502020104020203" pitchFamily="34" charset="77"/>
                        </a:rPr>
                        <a:t>Synonyms:</a:t>
                      </a:r>
                    </a:p>
                    <a:p>
                      <a:pPr marL="0" marR="0" lvl="0" indent="0" algn="ctr" defTabSz="584200" rtl="0" eaLnBrk="1" fontAlgn="auto" latinLnBrk="0" hangingPunct="1">
                        <a:lnSpc>
                          <a:spcPct val="100000"/>
                        </a:lnSpc>
                        <a:spcBef>
                          <a:spcPts val="0"/>
                        </a:spcBef>
                        <a:spcAft>
                          <a:spcPts val="0"/>
                        </a:spcAft>
                        <a:buClrTx/>
                        <a:buSzTx/>
                        <a:buFontTx/>
                        <a:buNone/>
                        <a:tabLst/>
                        <a:defRPr/>
                      </a:pPr>
                      <a:r>
                        <a:rPr lang="en-GB" sz="1400" b="0" dirty="0">
                          <a:solidFill>
                            <a:schemeClr val="tx1"/>
                          </a:solidFill>
                          <a:latin typeface="Gill Sans MT" panose="020B0502020104020203" pitchFamily="34" charset="77"/>
                        </a:rPr>
                        <a:t>(words with same / similar meaning)</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Antonyms:</a:t>
                      </a:r>
                    </a:p>
                    <a:p>
                      <a:r>
                        <a:rPr lang="en-GB" sz="1400" b="0" dirty="0">
                          <a:solidFill>
                            <a:schemeClr val="tx1"/>
                          </a:solidFill>
                          <a:latin typeface="Gill Sans MT" panose="020B0502020104020203" pitchFamily="34" charset="77"/>
                        </a:rPr>
                        <a:t>(words with opposite meaning)</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351811">
                <a:tc>
                  <a:txBody>
                    <a:bodyPr/>
                    <a:lstStyle/>
                    <a:p>
                      <a:r>
                        <a:rPr lang="en-GB" sz="2600" dirty="0">
                          <a:latin typeface="Gill Sans MT" panose="020B0502020104020203" pitchFamily="34" charset="77"/>
                        </a:rPr>
                        <a:t> </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716790">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Rhymes:</a:t>
                      </a:r>
                    </a:p>
                    <a:p>
                      <a:pPr marL="0" marR="0" lvl="0" indent="0" algn="ctr" defTabSz="584200" rtl="0" eaLnBrk="1" fontAlgn="auto" latinLnBrk="0" hangingPunct="1">
                        <a:lnSpc>
                          <a:spcPct val="100000"/>
                        </a:lnSpc>
                        <a:spcBef>
                          <a:spcPts val="0"/>
                        </a:spcBef>
                        <a:spcAft>
                          <a:spcPts val="0"/>
                        </a:spcAft>
                        <a:buClrTx/>
                        <a:buSzTx/>
                        <a:buFontTx/>
                        <a:buNone/>
                        <a:tabLst/>
                        <a:defRPr/>
                      </a:pPr>
                      <a:r>
                        <a:rPr lang="en-GB" sz="1400" b="0" dirty="0">
                          <a:solidFill>
                            <a:schemeClr val="tx1"/>
                          </a:solidFill>
                          <a:latin typeface="Gill Sans MT" panose="020B0502020104020203" pitchFamily="34" charset="77"/>
                        </a:rPr>
                        <a:t>(words that sound the same)</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Link Words:</a:t>
                      </a:r>
                    </a:p>
                    <a:p>
                      <a:pPr marL="0" marR="0" lvl="0" indent="0" algn="ctr" defTabSz="584200" rtl="0" eaLnBrk="1" fontAlgn="auto" latinLnBrk="0" hangingPunct="1">
                        <a:lnSpc>
                          <a:spcPct val="100000"/>
                        </a:lnSpc>
                        <a:spcBef>
                          <a:spcPts val="0"/>
                        </a:spcBef>
                        <a:spcAft>
                          <a:spcPts val="0"/>
                        </a:spcAft>
                        <a:buClrTx/>
                        <a:buSzTx/>
                        <a:buFontTx/>
                        <a:buNone/>
                        <a:tabLst/>
                        <a:defRPr/>
                      </a:pPr>
                      <a:r>
                        <a:rPr lang="en-GB" sz="1400" b="0" dirty="0">
                          <a:solidFill>
                            <a:schemeClr val="tx1"/>
                          </a:solidFill>
                          <a:latin typeface="Gill Sans MT" panose="020B0502020104020203" pitchFamily="34" charset="77"/>
                        </a:rPr>
                        <a:t>(Example: football = pitch, team, player)</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351811">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51319385"/>
                  </a:ext>
                </a:extLst>
              </a:tr>
            </a:tbl>
          </a:graphicData>
        </a:graphic>
      </p:graphicFrame>
      <p:sp>
        <p:nvSpPr>
          <p:cNvPr id="3" name="Rounded Rectangle 2">
            <a:extLst>
              <a:ext uri="{FF2B5EF4-FFF2-40B4-BE49-F238E27FC236}">
                <a16:creationId xmlns:a16="http://schemas.microsoft.com/office/drawing/2014/main" id="{F6EBC672-2A25-9A4F-BEA5-DD15238F7A08}"/>
              </a:ext>
            </a:extLst>
          </p:cNvPr>
          <p:cNvSpPr/>
          <p:nvPr/>
        </p:nvSpPr>
        <p:spPr>
          <a:xfrm>
            <a:off x="4049306" y="4519916"/>
            <a:ext cx="5331577" cy="1099584"/>
          </a:xfrm>
          <a:prstGeom prst="roundRect">
            <a:avLst/>
          </a:prstGeom>
          <a:ln/>
        </p:spPr>
        <p:style>
          <a:lnRef idx="2">
            <a:schemeClr val="accent1"/>
          </a:lnRef>
          <a:fillRef idx="1">
            <a:schemeClr val="lt1"/>
          </a:fillRef>
          <a:effectRef idx="0">
            <a:schemeClr val="accent1"/>
          </a:effectRef>
          <a:fontRef idx="minor">
            <a:schemeClr val="dk1"/>
          </a:fontRef>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cxnSp>
        <p:nvCxnSpPr>
          <p:cNvPr id="6" name="Straight Connector 5">
            <a:extLst>
              <a:ext uri="{FF2B5EF4-FFF2-40B4-BE49-F238E27FC236}">
                <a16:creationId xmlns:a16="http://schemas.microsoft.com/office/drawing/2014/main" id="{0C0EB75B-CE44-7846-AB22-8FD283C0F727}"/>
              </a:ext>
            </a:extLst>
          </p:cNvPr>
          <p:cNvCxnSpPr>
            <a:cxnSpLocks/>
          </p:cNvCxnSpPr>
          <p:nvPr/>
        </p:nvCxnSpPr>
        <p:spPr>
          <a:xfrm>
            <a:off x="9230050" y="4527937"/>
            <a:ext cx="3774750" cy="23084"/>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32" name="Straight Connector 31">
            <a:extLst>
              <a:ext uri="{FF2B5EF4-FFF2-40B4-BE49-F238E27FC236}">
                <a16:creationId xmlns:a16="http://schemas.microsoft.com/office/drawing/2014/main" id="{FB28A97C-5AC4-BD49-B3AB-E8446B04A0F7}"/>
              </a:ext>
            </a:extLst>
          </p:cNvPr>
          <p:cNvCxnSpPr>
            <a:cxnSpLocks/>
          </p:cNvCxnSpPr>
          <p:nvPr/>
        </p:nvCxnSpPr>
        <p:spPr>
          <a:xfrm>
            <a:off x="9230050" y="5619500"/>
            <a:ext cx="3774750" cy="0"/>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46" name="Word Class">
            <a:extLst>
              <a:ext uri="{FF2B5EF4-FFF2-40B4-BE49-F238E27FC236}">
                <a16:creationId xmlns:a16="http://schemas.microsoft.com/office/drawing/2014/main" id="{21640A06-AF8A-9643-B8EB-F336ADD7BF49}"/>
              </a:ext>
            </a:extLst>
          </p:cNvPr>
          <p:cNvSpPr txBox="1"/>
          <p:nvPr/>
        </p:nvSpPr>
        <p:spPr>
          <a:xfrm>
            <a:off x="6584702" y="5627194"/>
            <a:ext cx="3170741" cy="53347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lang="en-GB" sz="2800" dirty="0">
                <a:solidFill>
                  <a:srgbClr val="C92405"/>
                </a:solidFill>
                <a:latin typeface="Gill Sans MT" panose="020B0502020104020203" pitchFamily="34" charset="77"/>
              </a:rPr>
              <a:t>Draw your sentence:</a:t>
            </a:r>
            <a:endParaRPr sz="2800" dirty="0">
              <a:solidFill>
                <a:srgbClr val="C92405"/>
              </a:solidFill>
              <a:latin typeface="Gill Sans MT" panose="020B0502020104020203" pitchFamily="34" charset="77"/>
            </a:endParaRPr>
          </a:p>
        </p:txBody>
      </p:sp>
      <p:cxnSp>
        <p:nvCxnSpPr>
          <p:cNvPr id="47" name="Straight Connector 46">
            <a:extLst>
              <a:ext uri="{FF2B5EF4-FFF2-40B4-BE49-F238E27FC236}">
                <a16:creationId xmlns:a16="http://schemas.microsoft.com/office/drawing/2014/main" id="{12BEAB5B-888F-AB4B-8084-B7517E46124D}"/>
              </a:ext>
            </a:extLst>
          </p:cNvPr>
          <p:cNvCxnSpPr>
            <a:cxnSpLocks/>
          </p:cNvCxnSpPr>
          <p:nvPr/>
        </p:nvCxnSpPr>
        <p:spPr>
          <a:xfrm>
            <a:off x="6502400" y="834297"/>
            <a:ext cx="0" cy="3443268"/>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48" name="Word Class">
            <a:extLst>
              <a:ext uri="{FF2B5EF4-FFF2-40B4-BE49-F238E27FC236}">
                <a16:creationId xmlns:a16="http://schemas.microsoft.com/office/drawing/2014/main" id="{B87BA57F-911C-9345-ADD2-5EB8324B7021}"/>
              </a:ext>
            </a:extLst>
          </p:cNvPr>
          <p:cNvSpPr txBox="1"/>
          <p:nvPr/>
        </p:nvSpPr>
        <p:spPr>
          <a:xfrm>
            <a:off x="6584702" y="1015294"/>
            <a:ext cx="3912327" cy="53347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pPr algn="l"/>
            <a:r>
              <a:rPr lang="en-GB" sz="2800" dirty="0">
                <a:solidFill>
                  <a:srgbClr val="C92405"/>
                </a:solidFill>
                <a:latin typeface="Gill Sans MT" panose="020B0502020104020203" pitchFamily="34" charset="77"/>
              </a:rPr>
              <a:t>Use it in a sentence:</a:t>
            </a:r>
            <a:endParaRPr sz="2800" dirty="0">
              <a:solidFill>
                <a:srgbClr val="C92405"/>
              </a:solidFill>
              <a:latin typeface="Gill Sans MT" panose="020B0502020104020203" pitchFamily="34" charset="77"/>
            </a:endParaRPr>
          </a:p>
        </p:txBody>
      </p:sp>
      <p:sp>
        <p:nvSpPr>
          <p:cNvPr id="148" name="Grasshopper Word of the Day"/>
          <p:cNvSpPr txBox="1"/>
          <p:nvPr/>
        </p:nvSpPr>
        <p:spPr>
          <a:xfrm>
            <a:off x="1302106" y="17462"/>
            <a:ext cx="9802363"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Vocabulary Laboratory</a:t>
            </a:r>
            <a:endParaRPr sz="7000" dirty="0">
              <a:solidFill>
                <a:srgbClr val="00AEEE"/>
              </a:solidFill>
              <a:latin typeface="Gill Sans MT" panose="020B0502020104020203" pitchFamily="34" charset="77"/>
            </a:endParaRP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489491" y="339363"/>
            <a:ext cx="1622203" cy="1340029"/>
          </a:xfrm>
          <a:prstGeom prst="rect">
            <a:avLst/>
          </a:prstGeom>
        </p:spPr>
      </p:pic>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cxnSp>
        <p:nvCxnSpPr>
          <p:cNvPr id="57" name="Straight Connector 56">
            <a:extLst>
              <a:ext uri="{FF2B5EF4-FFF2-40B4-BE49-F238E27FC236}">
                <a16:creationId xmlns:a16="http://schemas.microsoft.com/office/drawing/2014/main" id="{19C2E683-E563-EC4A-8BCC-97B73FE19449}"/>
              </a:ext>
            </a:extLst>
          </p:cNvPr>
          <p:cNvCxnSpPr>
            <a:cxnSpLocks/>
          </p:cNvCxnSpPr>
          <p:nvPr/>
        </p:nvCxnSpPr>
        <p:spPr>
          <a:xfrm>
            <a:off x="206685" y="1451841"/>
            <a:ext cx="3056466" cy="0"/>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60" name="Straight Connector 59">
            <a:extLst>
              <a:ext uri="{FF2B5EF4-FFF2-40B4-BE49-F238E27FC236}">
                <a16:creationId xmlns:a16="http://schemas.microsoft.com/office/drawing/2014/main" id="{5D8D83E5-1C51-AE4B-956A-5207505C9075}"/>
              </a:ext>
            </a:extLst>
          </p:cNvPr>
          <p:cNvCxnSpPr>
            <a:cxnSpLocks/>
          </p:cNvCxnSpPr>
          <p:nvPr/>
        </p:nvCxnSpPr>
        <p:spPr>
          <a:xfrm>
            <a:off x="6681048" y="1451841"/>
            <a:ext cx="2849277" cy="0"/>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Tree>
    <p:extLst>
      <p:ext uri="{BB962C8B-B14F-4D97-AF65-F5344CB8AC3E}">
        <p14:creationId xmlns:p14="http://schemas.microsoft.com/office/powerpoint/2010/main" val="1696123833"/>
      </p:ext>
    </p:extLst>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3660836967"/>
              </p:ext>
            </p:extLst>
          </p:nvPr>
        </p:nvGraphicFramePr>
        <p:xfrm>
          <a:off x="0" y="1197272"/>
          <a:ext cx="13004800" cy="8538866"/>
        </p:xfrm>
        <a:graphic>
          <a:graphicData uri="http://schemas.openxmlformats.org/drawingml/2006/table">
            <a:tbl>
              <a:tblPr firstRow="1" bandRow="1">
                <a:tableStyleId>{5940675A-B579-460E-94D1-54222C63F5DA}</a:tableStyleId>
              </a:tblPr>
              <a:tblGrid>
                <a:gridCol w="6502400">
                  <a:extLst>
                    <a:ext uri="{9D8B030D-6E8A-4147-A177-3AD203B41FA5}">
                      <a16:colId xmlns:a16="http://schemas.microsoft.com/office/drawing/2014/main" val="1062734036"/>
                    </a:ext>
                  </a:extLst>
                </a:gridCol>
                <a:gridCol w="6502400">
                  <a:extLst>
                    <a:ext uri="{9D8B030D-6E8A-4147-A177-3AD203B41FA5}">
                      <a16:colId xmlns:a16="http://schemas.microsoft.com/office/drawing/2014/main" val="2844254734"/>
                    </a:ext>
                  </a:extLst>
                </a:gridCol>
              </a:tblGrid>
              <a:tr h="635235">
                <a:tc>
                  <a:txBody>
                    <a:bodyPr/>
                    <a:lstStyle/>
                    <a:p>
                      <a:pPr algn="ctr"/>
                      <a:r>
                        <a:rPr lang="en-GB" sz="2600" b="0" dirty="0">
                          <a:solidFill>
                            <a:srgbClr val="0365C0"/>
                          </a:solidFill>
                          <a:latin typeface="Gill Sans MT" panose="020B0502020104020203" pitchFamily="34" charset="77"/>
                        </a:rPr>
                        <a:t>Word: </a:t>
                      </a:r>
                      <a:r>
                        <a:rPr lang="en-GB" sz="2600" b="0" dirty="0">
                          <a:solidFill>
                            <a:schemeClr val="tx1"/>
                          </a:solidFill>
                          <a:latin typeface="Gill Sans MT" panose="020B0502020104020203" pitchFamily="34" charset="77"/>
                        </a:rPr>
                        <a:t>pause</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algn="ct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naughty</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3634198">
                <a:tc>
                  <a:txBody>
                    <a:bodyPr/>
                    <a:lstStyle/>
                    <a:p>
                      <a:pPr algn="l"/>
                      <a:r>
                        <a:rPr lang="en-GB" sz="2600" dirty="0">
                          <a:solidFill>
                            <a:schemeClr val="tx1"/>
                          </a:solidFill>
                          <a:latin typeface="Gill Sans MT" panose="020B0502020104020203" pitchFamily="34" charset="77"/>
                        </a:rPr>
                        <a:t> </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algn="l"/>
                      <a:endParaRPr lang="en-GB" sz="2600" dirty="0">
                        <a:solidFill>
                          <a:schemeClr val="tx1"/>
                        </a:solidFill>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35235">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liquid</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0365C0"/>
                          </a:solidFill>
                          <a:latin typeface="Gill Sans MT" panose="020B0502020104020203" pitchFamily="34" charset="77"/>
                        </a:rPr>
                        <a:t>Word: </a:t>
                      </a:r>
                      <a:r>
                        <a:rPr lang="en-GB" sz="2600" b="0" dirty="0">
                          <a:solidFill>
                            <a:schemeClr val="tx1"/>
                          </a:solidFill>
                          <a:latin typeface="Gill Sans MT" panose="020B0502020104020203" pitchFamily="34" charset="77"/>
                        </a:rPr>
                        <a:t>scoop</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3634198">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51319385"/>
                  </a:ext>
                </a:extLst>
              </a:tr>
            </a:tbl>
          </a:graphicData>
        </a:graphic>
      </p:graphicFrame>
      <p:sp>
        <p:nvSpPr>
          <p:cNvPr id="148" name="Grasshopper Word of the Day"/>
          <p:cNvSpPr txBox="1"/>
          <p:nvPr/>
        </p:nvSpPr>
        <p:spPr>
          <a:xfrm>
            <a:off x="324857" y="17462"/>
            <a:ext cx="9121088"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Vocabulary Visualiser</a:t>
            </a:r>
            <a:endParaRPr sz="7000" dirty="0">
              <a:solidFill>
                <a:srgbClr val="00AEEE"/>
              </a:solidFill>
              <a:latin typeface="Gill Sans MT" panose="020B0502020104020203" pitchFamily="34" charset="77"/>
            </a:endParaRPr>
          </a:p>
        </p:txBody>
      </p:sp>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 name="TextBox 3">
            <a:extLst>
              <a:ext uri="{FF2B5EF4-FFF2-40B4-BE49-F238E27FC236}">
                <a16:creationId xmlns:a16="http://schemas.microsoft.com/office/drawing/2014/main" id="{F960320C-5CFE-6448-A62D-AEE5B25DC1E7}"/>
              </a:ext>
            </a:extLst>
          </p:cNvPr>
          <p:cNvSpPr txBox="1"/>
          <p:nvPr/>
        </p:nvSpPr>
        <p:spPr>
          <a:xfrm>
            <a:off x="9398239" y="128282"/>
            <a:ext cx="2278637"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Draw the </a:t>
            </a:r>
            <a:r>
              <a:rPr kumimoji="0" lang="en-GB" sz="1800" b="1" i="0" u="none" strike="noStrike" cap="none" spc="0" normalizeH="0" baseline="0" dirty="0">
                <a:ln>
                  <a:noFill/>
                </a:ln>
                <a:solidFill>
                  <a:srgbClr val="000000"/>
                </a:solidFill>
                <a:effectLst/>
                <a:uFillTx/>
                <a:latin typeface="Gill Sans MT" panose="020B0502020104020203" pitchFamily="34" charset="77"/>
                <a:sym typeface="Helvetica Light"/>
              </a:rPr>
              <a:t>Grasshopper</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 words and bring them to life.</a:t>
            </a: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454" y="8852728"/>
            <a:ext cx="971450" cy="802471"/>
          </a:xfrm>
          <a:prstGeom prst="rect">
            <a:avLst/>
          </a:prstGeom>
        </p:spPr>
      </p:pic>
      <p:pic>
        <p:nvPicPr>
          <p:cNvPr id="5" name="Picture 4">
            <a:extLst>
              <a:ext uri="{FF2B5EF4-FFF2-40B4-BE49-F238E27FC236}">
                <a16:creationId xmlns:a16="http://schemas.microsoft.com/office/drawing/2014/main" id="{CB397327-F896-5F47-97C7-A835D9998C2D}"/>
              </a:ext>
            </a:extLst>
          </p:cNvPr>
          <p:cNvPicPr>
            <a:picLocks noChangeAspect="1"/>
          </p:cNvPicPr>
          <p:nvPr/>
        </p:nvPicPr>
        <p:blipFill rotWithShape="1">
          <a:blip r:embed="rId4">
            <a:extLst>
              <a:ext uri="{28A0092B-C50C-407E-A947-70E740481C1C}">
                <a14:useLocalDpi xmlns:a14="http://schemas.microsoft.com/office/drawing/2010/main" val="0"/>
              </a:ext>
            </a:extLst>
          </a:blip>
          <a:srcRect l="28499" t="16006" r="27914" b="20497"/>
          <a:stretch/>
        </p:blipFill>
        <p:spPr>
          <a:xfrm>
            <a:off x="11514957" y="17462"/>
            <a:ext cx="1600913" cy="1800471"/>
          </a:xfrm>
          <a:prstGeom prst="rect">
            <a:avLst/>
          </a:prstGeom>
        </p:spPr>
      </p:pic>
    </p:spTree>
    <p:extLst>
      <p:ext uri="{BB962C8B-B14F-4D97-AF65-F5344CB8AC3E}">
        <p14:creationId xmlns:p14="http://schemas.microsoft.com/office/powerpoint/2010/main" val="2795170065"/>
      </p:ext>
    </p:extLst>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3290745477"/>
              </p:ext>
            </p:extLst>
          </p:nvPr>
        </p:nvGraphicFramePr>
        <p:xfrm>
          <a:off x="0" y="1197272"/>
          <a:ext cx="13004800" cy="8538866"/>
        </p:xfrm>
        <a:graphic>
          <a:graphicData uri="http://schemas.openxmlformats.org/drawingml/2006/table">
            <a:tbl>
              <a:tblPr firstRow="1" bandRow="1">
                <a:tableStyleId>{5940675A-B579-460E-94D1-54222C63F5DA}</a:tableStyleId>
              </a:tblPr>
              <a:tblGrid>
                <a:gridCol w="6502400">
                  <a:extLst>
                    <a:ext uri="{9D8B030D-6E8A-4147-A177-3AD203B41FA5}">
                      <a16:colId xmlns:a16="http://schemas.microsoft.com/office/drawing/2014/main" val="1062734036"/>
                    </a:ext>
                  </a:extLst>
                </a:gridCol>
                <a:gridCol w="6502400">
                  <a:extLst>
                    <a:ext uri="{9D8B030D-6E8A-4147-A177-3AD203B41FA5}">
                      <a16:colId xmlns:a16="http://schemas.microsoft.com/office/drawing/2014/main" val="2844254734"/>
                    </a:ext>
                  </a:extLst>
                </a:gridCol>
              </a:tblGrid>
              <a:tr h="635235">
                <a:tc>
                  <a:txBody>
                    <a:bodyPr/>
                    <a:lstStyle/>
                    <a:p>
                      <a:pPr algn="ct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portable</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algn="ct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startle</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3634198">
                <a:tc>
                  <a:txBody>
                    <a:bodyPr/>
                    <a:lstStyle/>
                    <a:p>
                      <a:pPr algn="l"/>
                      <a:r>
                        <a:rPr lang="en-GB" sz="2600" dirty="0">
                          <a:solidFill>
                            <a:schemeClr val="tx1"/>
                          </a:solidFill>
                          <a:latin typeface="Gill Sans MT" panose="020B0502020104020203" pitchFamily="34" charset="77"/>
                        </a:rPr>
                        <a:t> </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algn="l"/>
                      <a:endParaRPr lang="en-GB" sz="2600" dirty="0">
                        <a:solidFill>
                          <a:schemeClr val="tx1"/>
                        </a:solidFill>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35235">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taunt</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wither</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3634198">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51319385"/>
                  </a:ext>
                </a:extLst>
              </a:tr>
            </a:tbl>
          </a:graphicData>
        </a:graphic>
      </p:graphicFrame>
      <p:sp>
        <p:nvSpPr>
          <p:cNvPr id="148" name="Grasshopper Word of the Day"/>
          <p:cNvSpPr txBox="1"/>
          <p:nvPr/>
        </p:nvSpPr>
        <p:spPr>
          <a:xfrm>
            <a:off x="324857" y="17462"/>
            <a:ext cx="9121088"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Vocabulary Visualiser</a:t>
            </a:r>
            <a:endParaRPr sz="7000" dirty="0">
              <a:solidFill>
                <a:srgbClr val="00AEEE"/>
              </a:solidFill>
              <a:latin typeface="Gill Sans MT" panose="020B0502020104020203" pitchFamily="34" charset="77"/>
            </a:endParaRPr>
          </a:p>
        </p:txBody>
      </p:sp>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 name="TextBox 3">
            <a:extLst>
              <a:ext uri="{FF2B5EF4-FFF2-40B4-BE49-F238E27FC236}">
                <a16:creationId xmlns:a16="http://schemas.microsoft.com/office/drawing/2014/main" id="{F960320C-5CFE-6448-A62D-AEE5B25DC1E7}"/>
              </a:ext>
            </a:extLst>
          </p:cNvPr>
          <p:cNvSpPr txBox="1"/>
          <p:nvPr/>
        </p:nvSpPr>
        <p:spPr>
          <a:xfrm>
            <a:off x="9380310" y="199998"/>
            <a:ext cx="2134647"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Draw the </a:t>
            </a:r>
            <a:r>
              <a:rPr kumimoji="0" lang="en-GB" sz="1800" b="1" i="0" u="none" strike="noStrike" cap="none" spc="0" normalizeH="0" baseline="0" dirty="0">
                <a:ln>
                  <a:noFill/>
                </a:ln>
                <a:solidFill>
                  <a:srgbClr val="000000"/>
                </a:solidFill>
                <a:effectLst/>
                <a:uFillTx/>
                <a:latin typeface="Gill Sans MT" panose="020B0502020104020203" pitchFamily="34" charset="77"/>
                <a:sym typeface="Helvetica Light"/>
              </a:rPr>
              <a:t>Shinobi</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 words and bring them to life.</a:t>
            </a: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7929" y="8819154"/>
            <a:ext cx="1021976" cy="844208"/>
          </a:xfrm>
          <a:prstGeom prst="rect">
            <a:avLst/>
          </a:prstGeom>
        </p:spPr>
      </p:pic>
      <p:pic>
        <p:nvPicPr>
          <p:cNvPr id="7" name="Picture 6">
            <a:extLst>
              <a:ext uri="{FF2B5EF4-FFF2-40B4-BE49-F238E27FC236}">
                <a16:creationId xmlns:a16="http://schemas.microsoft.com/office/drawing/2014/main" id="{EA86BE72-1703-3C4A-ADCE-227617DFFA18}"/>
              </a:ext>
            </a:extLst>
          </p:cNvPr>
          <p:cNvPicPr>
            <a:picLocks noChangeAspect="1"/>
          </p:cNvPicPr>
          <p:nvPr/>
        </p:nvPicPr>
        <p:blipFill rotWithShape="1">
          <a:blip r:embed="rId4">
            <a:extLst>
              <a:ext uri="{28A0092B-C50C-407E-A947-70E740481C1C}">
                <a14:useLocalDpi xmlns:a14="http://schemas.microsoft.com/office/drawing/2010/main" val="0"/>
              </a:ext>
            </a:extLst>
          </a:blip>
          <a:srcRect l="28498" t="20985" r="36573" b="21472"/>
          <a:stretch/>
        </p:blipFill>
        <p:spPr>
          <a:xfrm>
            <a:off x="11514956" y="92525"/>
            <a:ext cx="1340431" cy="1704832"/>
          </a:xfrm>
          <a:prstGeom prst="rect">
            <a:avLst/>
          </a:prstGeom>
        </p:spPr>
      </p:pic>
    </p:spTree>
    <p:extLst>
      <p:ext uri="{BB962C8B-B14F-4D97-AF65-F5344CB8AC3E}">
        <p14:creationId xmlns:p14="http://schemas.microsoft.com/office/powerpoint/2010/main" val="2580703173"/>
      </p:ext>
    </p:extLst>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90387" y="-389685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148" name="Grasshopper Word of the Day"/>
          <p:cNvSpPr txBox="1"/>
          <p:nvPr/>
        </p:nvSpPr>
        <p:spPr>
          <a:xfrm>
            <a:off x="817786" y="17462"/>
            <a:ext cx="8135240"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Matching Meanings</a:t>
            </a:r>
            <a:endParaRPr sz="7000" dirty="0">
              <a:solidFill>
                <a:srgbClr val="00AEEE"/>
              </a:solidFill>
              <a:latin typeface="Gill Sans MT" panose="020B0502020104020203" pitchFamily="34" charset="77"/>
            </a:endParaRPr>
          </a:p>
        </p:txBody>
      </p:sp>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 name="TextBox 3">
            <a:extLst>
              <a:ext uri="{FF2B5EF4-FFF2-40B4-BE49-F238E27FC236}">
                <a16:creationId xmlns:a16="http://schemas.microsoft.com/office/drawing/2014/main" id="{F960320C-5CFE-6448-A62D-AEE5B25DC1E7}"/>
              </a:ext>
            </a:extLst>
          </p:cNvPr>
          <p:cNvSpPr txBox="1"/>
          <p:nvPr/>
        </p:nvSpPr>
        <p:spPr>
          <a:xfrm>
            <a:off x="9308594" y="199998"/>
            <a:ext cx="2134647"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GB" sz="1800" dirty="0">
                <a:latin typeface="Gill Sans MT" panose="020B0502020104020203" pitchFamily="34" charset="77"/>
              </a:rPr>
              <a:t>Draw lines </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from the </a:t>
            </a:r>
            <a:r>
              <a:rPr kumimoji="0" lang="en-GB" sz="1800" b="1" i="0" u="none" strike="noStrike" cap="none" spc="0" normalizeH="0" baseline="0" dirty="0">
                <a:ln>
                  <a:noFill/>
                </a:ln>
                <a:solidFill>
                  <a:srgbClr val="000000"/>
                </a:solidFill>
                <a:effectLst/>
                <a:uFillTx/>
                <a:latin typeface="Gill Sans MT" panose="020B0502020104020203" pitchFamily="34" charset="77"/>
                <a:sym typeface="Helvetica Light"/>
              </a:rPr>
              <a:t>Grasshopper</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 words to their definitions.</a:t>
            </a: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7929" y="8819154"/>
            <a:ext cx="1021976" cy="844208"/>
          </a:xfrm>
          <a:prstGeom prst="rect">
            <a:avLst/>
          </a:prstGeom>
        </p:spPr>
      </p:pic>
      <p:graphicFrame>
        <p:nvGraphicFramePr>
          <p:cNvPr id="13" name="Table 2">
            <a:extLst>
              <a:ext uri="{FF2B5EF4-FFF2-40B4-BE49-F238E27FC236}">
                <a16:creationId xmlns:a16="http://schemas.microsoft.com/office/drawing/2014/main" id="{708C9FF0-0C9B-CC42-8D53-CC7C19324B6E}"/>
              </a:ext>
            </a:extLst>
          </p:cNvPr>
          <p:cNvGraphicFramePr>
            <a:graphicFrameLocks noGrp="1"/>
          </p:cNvGraphicFramePr>
          <p:nvPr>
            <p:extLst>
              <p:ext uri="{D42A27DB-BD31-4B8C-83A1-F6EECF244321}">
                <p14:modId xmlns:p14="http://schemas.microsoft.com/office/powerpoint/2010/main" val="3140883019"/>
              </p:ext>
            </p:extLst>
          </p:nvPr>
        </p:nvGraphicFramePr>
        <p:xfrm>
          <a:off x="889659" y="1251704"/>
          <a:ext cx="2599938" cy="7695072"/>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tblGrid>
              <a:tr h="1282512">
                <a:tc>
                  <a:txBody>
                    <a:bodyPr/>
                    <a:lstStyle/>
                    <a:p>
                      <a:r>
                        <a:rPr lang="en-GB" sz="2600" b="0" dirty="0">
                          <a:solidFill>
                            <a:srgbClr val="DD2909"/>
                          </a:solidFill>
                          <a:latin typeface="Gill Sans MT" panose="020B0502020104020203" pitchFamily="34" charset="77"/>
                        </a:rPr>
                        <a:t>Grasshopper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282512">
                <a:tc>
                  <a:txBody>
                    <a:bodyPr/>
                    <a:lstStyle/>
                    <a:p>
                      <a:r>
                        <a:rPr lang="en-GB" sz="2600" dirty="0">
                          <a:latin typeface="Gill Sans MT" panose="020B0502020104020203" pitchFamily="34" charset="77"/>
                        </a:rPr>
                        <a:t>pause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1282512">
                <a:tc>
                  <a:txBody>
                    <a:bodyPr/>
                    <a:lstStyle/>
                    <a:p>
                      <a:r>
                        <a:rPr lang="en-GB" sz="2600" dirty="0">
                          <a:latin typeface="Gill Sans MT" panose="020B0502020104020203" pitchFamily="34" charset="77"/>
                        </a:rPr>
                        <a:t>liquid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282512">
                <a:tc>
                  <a:txBody>
                    <a:bodyPr/>
                    <a:lstStyle/>
                    <a:p>
                      <a:r>
                        <a:rPr lang="en-GB" sz="2600" dirty="0">
                          <a:latin typeface="Gill Sans MT" panose="020B0502020104020203" pitchFamily="34" charset="77"/>
                        </a:rPr>
                        <a:t>naughty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16468079"/>
                  </a:ext>
                </a:extLst>
              </a:tr>
              <a:tr h="1282512">
                <a:tc>
                  <a:txBody>
                    <a:bodyPr/>
                    <a:lstStyle/>
                    <a:p>
                      <a:r>
                        <a:rPr lang="en-GB" sz="2600" dirty="0">
                          <a:latin typeface="Gill Sans MT" panose="020B0502020104020203" pitchFamily="34" charset="77"/>
                        </a:rPr>
                        <a:t>scoop</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00703368"/>
                  </a:ext>
                </a:extLst>
              </a:tr>
              <a:tr h="1282512">
                <a:tc>
                  <a:txBody>
                    <a:bodyPr/>
                    <a:lstStyle/>
                    <a:p>
                      <a:r>
                        <a:rPr lang="en-GB" sz="2600" dirty="0">
                          <a:latin typeface="Gill Sans MT" panose="020B0502020104020203" pitchFamily="34" charset="77"/>
                        </a:rPr>
                        <a:t>think</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64104805"/>
                  </a:ext>
                </a:extLst>
              </a:tr>
            </a:tbl>
          </a:graphicData>
        </a:graphic>
      </p:graphicFrame>
      <p:graphicFrame>
        <p:nvGraphicFramePr>
          <p:cNvPr id="14" name="Table 2">
            <a:extLst>
              <a:ext uri="{FF2B5EF4-FFF2-40B4-BE49-F238E27FC236}">
                <a16:creationId xmlns:a16="http://schemas.microsoft.com/office/drawing/2014/main" id="{FA5B5AA8-0E40-3441-9859-DDACC675242D}"/>
              </a:ext>
            </a:extLst>
          </p:cNvPr>
          <p:cNvGraphicFramePr>
            <a:graphicFrameLocks noGrp="1"/>
          </p:cNvGraphicFramePr>
          <p:nvPr>
            <p:extLst>
              <p:ext uri="{D42A27DB-BD31-4B8C-83A1-F6EECF244321}">
                <p14:modId xmlns:p14="http://schemas.microsoft.com/office/powerpoint/2010/main" val="3412020125"/>
              </p:ext>
            </p:extLst>
          </p:nvPr>
        </p:nvGraphicFramePr>
        <p:xfrm>
          <a:off x="5307795" y="1251704"/>
          <a:ext cx="4826233" cy="7695072"/>
        </p:xfrm>
        <a:graphic>
          <a:graphicData uri="http://schemas.openxmlformats.org/drawingml/2006/table">
            <a:tbl>
              <a:tblPr firstRow="1" bandRow="1">
                <a:tableStyleId>{5940675A-B579-460E-94D1-54222C63F5DA}</a:tableStyleId>
              </a:tblPr>
              <a:tblGrid>
                <a:gridCol w="4826233">
                  <a:extLst>
                    <a:ext uri="{9D8B030D-6E8A-4147-A177-3AD203B41FA5}">
                      <a16:colId xmlns:a16="http://schemas.microsoft.com/office/drawing/2014/main" val="1062734036"/>
                    </a:ext>
                  </a:extLst>
                </a:gridCol>
              </a:tblGrid>
              <a:tr h="1282512">
                <a:tc>
                  <a:txBody>
                    <a:bodyPr/>
                    <a:lstStyle/>
                    <a:p>
                      <a:r>
                        <a:rPr lang="en-GB" sz="2600" b="0" dirty="0">
                          <a:solidFill>
                            <a:srgbClr val="DD2909"/>
                          </a:solidFill>
                          <a:latin typeface="Gill Sans MT" panose="020B0502020104020203" pitchFamily="34" charset="77"/>
                        </a:rPr>
                        <a:t>Grasshopper Definitions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282512">
                <a:tc>
                  <a:txBody>
                    <a:bodyPr/>
                    <a:lstStyle/>
                    <a:p>
                      <a:r>
                        <a:rPr lang="en-GB" sz="2000" dirty="0">
                          <a:latin typeface="Gill Sans MT" panose="020B0502020104020203" pitchFamily="34" charset="77"/>
                        </a:rPr>
                        <a:t>If you say that a child is ***, you mean that they behave badly or do not do what they are told.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1282512">
                <a:tc>
                  <a:txBody>
                    <a:bodyPr/>
                    <a:lstStyle/>
                    <a:p>
                      <a:r>
                        <a:rPr kumimoji="0" lang="en-GB" sz="2000" b="0" i="0" u="none" strike="noStrike" cap="none" spc="0" normalizeH="0" baseline="0" dirty="0">
                          <a:ln>
                            <a:noFill/>
                          </a:ln>
                          <a:solidFill>
                            <a:srgbClr val="000000"/>
                          </a:solidFill>
                          <a:effectLst/>
                          <a:uFillTx/>
                          <a:latin typeface="Gill Sans MT" panose="020B0502020104020203" pitchFamily="34" charset="77"/>
                          <a:sym typeface="Helvetica Light"/>
                        </a:rPr>
                        <a:t>If you *** while you are doing something, you stop for a short period and then continue.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282512">
                <a:tc>
                  <a:txBody>
                    <a:bodyPr/>
                    <a:lstStyle/>
                    <a:p>
                      <a:r>
                        <a:rPr lang="en-GB" sz="2000" dirty="0">
                          <a:latin typeface="Gill Sans MT" panose="020B0502020104020203" pitchFamily="34" charset="77"/>
                        </a:rPr>
                        <a:t>If you *** a person or thing somewhere, you put your hands or arms under or round them and quickly move them there.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16468079"/>
                  </a:ext>
                </a:extLst>
              </a:tr>
              <a:tr h="1282512">
                <a:tc>
                  <a:txBody>
                    <a:bodyPr/>
                    <a:lstStyle/>
                    <a:p>
                      <a:r>
                        <a:rPr lang="en-GB" sz="2000" dirty="0">
                          <a:latin typeface="Gill Sans MT" panose="020B0502020104020203" pitchFamily="34" charset="77"/>
                        </a:rPr>
                        <a:t>When you *** about ideas or problems, you make a mental effort to consider them.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00703368"/>
                  </a:ext>
                </a:extLst>
              </a:tr>
              <a:tr h="1282512">
                <a:tc>
                  <a:txBody>
                    <a:bodyPr/>
                    <a:lstStyle/>
                    <a:p>
                      <a:r>
                        <a:rPr lang="en-GB" sz="2000" dirty="0">
                          <a:latin typeface="Gill Sans MT" panose="020B0502020104020203" pitchFamily="34" charset="77"/>
                        </a:rPr>
                        <a:t>A *** is a substance which is not solid but which flows and can be poured, for example water.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64104805"/>
                  </a:ext>
                </a:extLst>
              </a:tr>
            </a:tbl>
          </a:graphicData>
        </a:graphic>
      </p:graphicFrame>
      <p:pic>
        <p:nvPicPr>
          <p:cNvPr id="21" name="Picture 20">
            <a:extLst>
              <a:ext uri="{FF2B5EF4-FFF2-40B4-BE49-F238E27FC236}">
                <a16:creationId xmlns:a16="http://schemas.microsoft.com/office/drawing/2014/main" id="{BF77523C-8284-C341-BC29-295082F3A8DF}"/>
              </a:ext>
            </a:extLst>
          </p:cNvPr>
          <p:cNvPicPr>
            <a:picLocks noChangeAspect="1"/>
          </p:cNvPicPr>
          <p:nvPr/>
        </p:nvPicPr>
        <p:blipFill rotWithShape="1">
          <a:blip r:embed="rId4">
            <a:extLst>
              <a:ext uri="{28A0092B-C50C-407E-A947-70E740481C1C}">
                <a14:useLocalDpi xmlns:a14="http://schemas.microsoft.com/office/drawing/2010/main" val="0"/>
              </a:ext>
            </a:extLst>
          </a:blip>
          <a:srcRect l="28499" t="16006" r="27914" b="20497"/>
          <a:stretch/>
        </p:blipFill>
        <p:spPr>
          <a:xfrm>
            <a:off x="11514957" y="17462"/>
            <a:ext cx="1600913" cy="1800471"/>
          </a:xfrm>
          <a:prstGeom prst="rect">
            <a:avLst/>
          </a:prstGeom>
        </p:spPr>
      </p:pic>
      <p:pic>
        <p:nvPicPr>
          <p:cNvPr id="2" name="Picture 1">
            <a:extLst>
              <a:ext uri="{FF2B5EF4-FFF2-40B4-BE49-F238E27FC236}">
                <a16:creationId xmlns:a16="http://schemas.microsoft.com/office/drawing/2014/main" id="{14F9EF0A-E5E2-34D0-D169-62B827613750}"/>
              </a:ext>
            </a:extLst>
          </p:cNvPr>
          <p:cNvPicPr>
            <a:picLocks noChangeAspect="1"/>
          </p:cNvPicPr>
          <p:nvPr/>
        </p:nvPicPr>
        <p:blipFill>
          <a:blip r:embed="rId5"/>
          <a:stretch>
            <a:fillRect/>
          </a:stretch>
        </p:blipFill>
        <p:spPr>
          <a:xfrm>
            <a:off x="11146102" y="3981683"/>
            <a:ext cx="895117" cy="895117"/>
          </a:xfrm>
          <a:prstGeom prst="rect">
            <a:avLst/>
          </a:prstGeom>
        </p:spPr>
      </p:pic>
      <p:pic>
        <p:nvPicPr>
          <p:cNvPr id="3" name="Picture 2">
            <a:extLst>
              <a:ext uri="{FF2B5EF4-FFF2-40B4-BE49-F238E27FC236}">
                <a16:creationId xmlns:a16="http://schemas.microsoft.com/office/drawing/2014/main" id="{7EFDDCFB-882A-C88C-2FC4-1C98C1C16557}"/>
              </a:ext>
            </a:extLst>
          </p:cNvPr>
          <p:cNvPicPr>
            <a:picLocks noChangeAspect="1"/>
          </p:cNvPicPr>
          <p:nvPr/>
        </p:nvPicPr>
        <p:blipFill>
          <a:blip r:embed="rId6"/>
          <a:stretch>
            <a:fillRect/>
          </a:stretch>
        </p:blipFill>
        <p:spPr>
          <a:xfrm>
            <a:off x="11158013" y="7924037"/>
            <a:ext cx="895117" cy="895117"/>
          </a:xfrm>
          <a:prstGeom prst="rect">
            <a:avLst/>
          </a:prstGeom>
        </p:spPr>
      </p:pic>
      <p:pic>
        <p:nvPicPr>
          <p:cNvPr id="5" name="Picture 4">
            <a:extLst>
              <a:ext uri="{FF2B5EF4-FFF2-40B4-BE49-F238E27FC236}">
                <a16:creationId xmlns:a16="http://schemas.microsoft.com/office/drawing/2014/main" id="{E63A468C-04E3-7D91-F9F2-FD03D4D355EA}"/>
              </a:ext>
            </a:extLst>
          </p:cNvPr>
          <p:cNvPicPr>
            <a:picLocks noChangeAspect="1"/>
          </p:cNvPicPr>
          <p:nvPr/>
        </p:nvPicPr>
        <p:blipFill>
          <a:blip r:embed="rId7"/>
          <a:stretch>
            <a:fillRect/>
          </a:stretch>
        </p:blipFill>
        <p:spPr>
          <a:xfrm>
            <a:off x="11158013" y="5431475"/>
            <a:ext cx="812800" cy="812800"/>
          </a:xfrm>
          <a:prstGeom prst="rect">
            <a:avLst/>
          </a:prstGeom>
        </p:spPr>
      </p:pic>
      <p:pic>
        <p:nvPicPr>
          <p:cNvPr id="6" name="Picture 5">
            <a:extLst>
              <a:ext uri="{FF2B5EF4-FFF2-40B4-BE49-F238E27FC236}">
                <a16:creationId xmlns:a16="http://schemas.microsoft.com/office/drawing/2014/main" id="{6DFCFD70-A2E2-2199-AECA-4BA78146A2AC}"/>
              </a:ext>
            </a:extLst>
          </p:cNvPr>
          <p:cNvPicPr>
            <a:picLocks noChangeAspect="1"/>
          </p:cNvPicPr>
          <p:nvPr/>
        </p:nvPicPr>
        <p:blipFill>
          <a:blip r:embed="rId8"/>
          <a:stretch>
            <a:fillRect/>
          </a:stretch>
        </p:blipFill>
        <p:spPr>
          <a:xfrm>
            <a:off x="11036013" y="2617251"/>
            <a:ext cx="994464" cy="994464"/>
          </a:xfrm>
          <a:prstGeom prst="rect">
            <a:avLst/>
          </a:prstGeom>
        </p:spPr>
      </p:pic>
      <p:pic>
        <p:nvPicPr>
          <p:cNvPr id="7" name="Picture 6">
            <a:extLst>
              <a:ext uri="{FF2B5EF4-FFF2-40B4-BE49-F238E27FC236}">
                <a16:creationId xmlns:a16="http://schemas.microsoft.com/office/drawing/2014/main" id="{7F0B9D45-EC21-725B-F441-1B72424A2944}"/>
              </a:ext>
            </a:extLst>
          </p:cNvPr>
          <p:cNvPicPr>
            <a:picLocks noChangeAspect="1"/>
          </p:cNvPicPr>
          <p:nvPr/>
        </p:nvPicPr>
        <p:blipFill>
          <a:blip r:embed="rId9"/>
          <a:stretch>
            <a:fillRect/>
          </a:stretch>
        </p:blipFill>
        <p:spPr>
          <a:xfrm>
            <a:off x="11081663" y="6605413"/>
            <a:ext cx="866588" cy="866588"/>
          </a:xfrm>
          <a:prstGeom prst="rect">
            <a:avLst/>
          </a:prstGeom>
        </p:spPr>
      </p:pic>
    </p:spTree>
    <p:extLst>
      <p:ext uri="{BB962C8B-B14F-4D97-AF65-F5344CB8AC3E}">
        <p14:creationId xmlns:p14="http://schemas.microsoft.com/office/powerpoint/2010/main" val="4015714986"/>
      </p:ext>
    </p:extLst>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148" name="Grasshopper Word of the Day"/>
          <p:cNvSpPr txBox="1"/>
          <p:nvPr/>
        </p:nvSpPr>
        <p:spPr>
          <a:xfrm>
            <a:off x="817786" y="17462"/>
            <a:ext cx="8135240"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Matching Meanings</a:t>
            </a:r>
            <a:endParaRPr sz="7000" dirty="0">
              <a:solidFill>
                <a:srgbClr val="00AEEE"/>
              </a:solidFill>
              <a:latin typeface="Gill Sans MT" panose="020B0502020104020203" pitchFamily="34" charset="77"/>
            </a:endParaRPr>
          </a:p>
        </p:txBody>
      </p:sp>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 name="TextBox 3">
            <a:extLst>
              <a:ext uri="{FF2B5EF4-FFF2-40B4-BE49-F238E27FC236}">
                <a16:creationId xmlns:a16="http://schemas.microsoft.com/office/drawing/2014/main" id="{F960320C-5CFE-6448-A62D-AEE5B25DC1E7}"/>
              </a:ext>
            </a:extLst>
          </p:cNvPr>
          <p:cNvSpPr txBox="1"/>
          <p:nvPr/>
        </p:nvSpPr>
        <p:spPr>
          <a:xfrm>
            <a:off x="9308594" y="199998"/>
            <a:ext cx="2134647"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GB" sz="1800" dirty="0">
                <a:latin typeface="Gill Sans MT" panose="020B0502020104020203" pitchFamily="34" charset="77"/>
              </a:rPr>
              <a:t>Draw lines </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from the </a:t>
            </a:r>
            <a:r>
              <a:rPr kumimoji="0" lang="en-GB" sz="1800" b="1" i="0" u="none" strike="noStrike" cap="none" spc="0" normalizeH="0" baseline="0" dirty="0">
                <a:ln>
                  <a:noFill/>
                </a:ln>
                <a:solidFill>
                  <a:srgbClr val="000000"/>
                </a:solidFill>
                <a:effectLst/>
                <a:uFillTx/>
                <a:latin typeface="Gill Sans MT" panose="020B0502020104020203" pitchFamily="34" charset="77"/>
                <a:sym typeface="Helvetica Light"/>
              </a:rPr>
              <a:t>Shinobi</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 words to their definitions.</a:t>
            </a: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7929" y="8819154"/>
            <a:ext cx="1021976" cy="844208"/>
          </a:xfrm>
          <a:prstGeom prst="rect">
            <a:avLst/>
          </a:prstGeom>
        </p:spPr>
      </p:pic>
      <p:graphicFrame>
        <p:nvGraphicFramePr>
          <p:cNvPr id="13" name="Table 2">
            <a:extLst>
              <a:ext uri="{FF2B5EF4-FFF2-40B4-BE49-F238E27FC236}">
                <a16:creationId xmlns:a16="http://schemas.microsoft.com/office/drawing/2014/main" id="{708C9FF0-0C9B-CC42-8D53-CC7C19324B6E}"/>
              </a:ext>
            </a:extLst>
          </p:cNvPr>
          <p:cNvGraphicFramePr>
            <a:graphicFrameLocks noGrp="1"/>
          </p:cNvGraphicFramePr>
          <p:nvPr>
            <p:extLst>
              <p:ext uri="{D42A27DB-BD31-4B8C-83A1-F6EECF244321}">
                <p14:modId xmlns:p14="http://schemas.microsoft.com/office/powerpoint/2010/main" val="950046799"/>
              </p:ext>
            </p:extLst>
          </p:nvPr>
        </p:nvGraphicFramePr>
        <p:xfrm>
          <a:off x="889659" y="1251704"/>
          <a:ext cx="2599938" cy="7695072"/>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tblGrid>
              <a:tr h="1282512">
                <a:tc>
                  <a:txBody>
                    <a:bodyPr/>
                    <a:lstStyle/>
                    <a:p>
                      <a:r>
                        <a:rPr lang="en-GB" sz="2600" b="0" dirty="0">
                          <a:solidFill>
                            <a:srgbClr val="DD2909"/>
                          </a:solidFill>
                          <a:latin typeface="Gill Sans MT" panose="020B0502020104020203" pitchFamily="34" charset="77"/>
                        </a:rPr>
                        <a:t>Shinobi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282512">
                <a:tc>
                  <a:txBody>
                    <a:bodyPr/>
                    <a:lstStyle/>
                    <a:p>
                      <a:r>
                        <a:rPr lang="en-GB" sz="2600" dirty="0">
                          <a:latin typeface="Gill Sans MT" panose="020B0502020104020203" pitchFamily="34" charset="77"/>
                        </a:rPr>
                        <a:t>portable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1282512">
                <a:tc>
                  <a:txBody>
                    <a:bodyPr/>
                    <a:lstStyle/>
                    <a:p>
                      <a:r>
                        <a:rPr lang="en-GB" sz="2600" dirty="0">
                          <a:latin typeface="Gill Sans MT" panose="020B0502020104020203" pitchFamily="34" charset="77"/>
                        </a:rPr>
                        <a:t>taunt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282512">
                <a:tc>
                  <a:txBody>
                    <a:bodyPr/>
                    <a:lstStyle/>
                    <a:p>
                      <a:r>
                        <a:rPr lang="en-GB" sz="2600" dirty="0">
                          <a:latin typeface="Gill Sans MT" panose="020B0502020104020203" pitchFamily="34" charset="77"/>
                        </a:rPr>
                        <a:t>value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16468079"/>
                  </a:ext>
                </a:extLst>
              </a:tr>
              <a:tr h="1282512">
                <a:tc>
                  <a:txBody>
                    <a:bodyPr/>
                    <a:lstStyle/>
                    <a:p>
                      <a:r>
                        <a:rPr lang="en-GB" sz="2600" dirty="0">
                          <a:latin typeface="Gill Sans MT" panose="020B0502020104020203" pitchFamily="34" charset="77"/>
                        </a:rPr>
                        <a:t>startle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00703368"/>
                  </a:ext>
                </a:extLst>
              </a:tr>
              <a:tr h="1282512">
                <a:tc>
                  <a:txBody>
                    <a:bodyPr/>
                    <a:lstStyle/>
                    <a:p>
                      <a:r>
                        <a:rPr lang="en-GB" sz="2600" dirty="0">
                          <a:latin typeface="Gill Sans MT" panose="020B0502020104020203" pitchFamily="34" charset="77"/>
                        </a:rPr>
                        <a:t>wither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64104805"/>
                  </a:ext>
                </a:extLst>
              </a:tr>
            </a:tbl>
          </a:graphicData>
        </a:graphic>
      </p:graphicFrame>
      <p:graphicFrame>
        <p:nvGraphicFramePr>
          <p:cNvPr id="14" name="Table 2">
            <a:extLst>
              <a:ext uri="{FF2B5EF4-FFF2-40B4-BE49-F238E27FC236}">
                <a16:creationId xmlns:a16="http://schemas.microsoft.com/office/drawing/2014/main" id="{FA5B5AA8-0E40-3441-9859-DDACC675242D}"/>
              </a:ext>
            </a:extLst>
          </p:cNvPr>
          <p:cNvGraphicFramePr>
            <a:graphicFrameLocks noGrp="1"/>
          </p:cNvGraphicFramePr>
          <p:nvPr>
            <p:extLst>
              <p:ext uri="{D42A27DB-BD31-4B8C-83A1-F6EECF244321}">
                <p14:modId xmlns:p14="http://schemas.microsoft.com/office/powerpoint/2010/main" val="2046984506"/>
              </p:ext>
            </p:extLst>
          </p:nvPr>
        </p:nvGraphicFramePr>
        <p:xfrm>
          <a:off x="5307795" y="1251704"/>
          <a:ext cx="4826233" cy="7723200"/>
        </p:xfrm>
        <a:graphic>
          <a:graphicData uri="http://schemas.openxmlformats.org/drawingml/2006/table">
            <a:tbl>
              <a:tblPr firstRow="1" bandRow="1">
                <a:tableStyleId>{5940675A-B579-460E-94D1-54222C63F5DA}</a:tableStyleId>
              </a:tblPr>
              <a:tblGrid>
                <a:gridCol w="4826233">
                  <a:extLst>
                    <a:ext uri="{9D8B030D-6E8A-4147-A177-3AD203B41FA5}">
                      <a16:colId xmlns:a16="http://schemas.microsoft.com/office/drawing/2014/main" val="1062734036"/>
                    </a:ext>
                  </a:extLst>
                </a:gridCol>
              </a:tblGrid>
              <a:tr h="1282512">
                <a:tc>
                  <a:txBody>
                    <a:bodyPr/>
                    <a:lstStyle/>
                    <a:p>
                      <a:r>
                        <a:rPr lang="en-GB" sz="2600" b="0" dirty="0">
                          <a:solidFill>
                            <a:srgbClr val="DD2909"/>
                          </a:solidFill>
                          <a:latin typeface="Gill Sans MT" panose="020B0502020104020203" pitchFamily="34" charset="77"/>
                        </a:rPr>
                        <a:t>Shinobi Definitions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282512">
                <a:tc>
                  <a:txBody>
                    <a:bodyPr/>
                    <a:lstStyle/>
                    <a:p>
                      <a:r>
                        <a:rPr lang="en-GB" sz="2000" dirty="0">
                          <a:latin typeface="Gill Sans MT" panose="020B0502020104020203" pitchFamily="34" charset="77"/>
                        </a:rPr>
                        <a:t>If something sudden and unexpected *** </a:t>
                      </a:r>
                    </a:p>
                    <a:p>
                      <a:r>
                        <a:rPr lang="en-GB" sz="2000" dirty="0">
                          <a:latin typeface="Gill Sans MT" panose="020B0502020104020203" pitchFamily="34" charset="77"/>
                        </a:rPr>
                        <a:t>you, it surprises and frightens you slightly.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1282512">
                <a:tc>
                  <a:txBody>
                    <a:bodyPr/>
                    <a:lstStyle/>
                    <a:p>
                      <a:r>
                        <a:rPr lang="en-GB" sz="2000" dirty="0">
                          <a:latin typeface="Gill Sans MT" panose="020B0502020104020203" pitchFamily="34" charset="77"/>
                        </a:rPr>
                        <a:t>If a flower or plant ***, it dries up and dies.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282512">
                <a:tc>
                  <a:txBody>
                    <a:bodyPr/>
                    <a:lstStyle/>
                    <a:p>
                      <a:r>
                        <a:rPr lang="en-GB" sz="2000" dirty="0">
                          <a:latin typeface="Gill Sans MT" panose="020B0502020104020203" pitchFamily="34" charset="77"/>
                        </a:rPr>
                        <a:t>If someone *** you, they say unkind or insulting things to you, especially about your weaknesses or failures.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16468079"/>
                  </a:ext>
                </a:extLst>
              </a:tr>
              <a:tr h="1282512">
                <a:tc>
                  <a:txBody>
                    <a:bodyPr/>
                    <a:lstStyle/>
                    <a:p>
                      <a:r>
                        <a:rPr lang="en-GB" sz="2000" dirty="0">
                          <a:latin typeface="Gill Sans MT" panose="020B0502020104020203" pitchFamily="34" charset="77"/>
                        </a:rPr>
                        <a:t>A *** machine or device is designed to be easily carried or moved.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00703368"/>
                  </a:ext>
                </a:extLst>
              </a:tr>
              <a:tr h="1282512">
                <a:tc>
                  <a:txBody>
                    <a:bodyPr/>
                    <a:lstStyle/>
                    <a:p>
                      <a:r>
                        <a:rPr lang="en-GB" sz="2000" dirty="0">
                          <a:latin typeface="Gill Sans MT" panose="020B0502020104020203" pitchFamily="34" charset="77"/>
                        </a:rPr>
                        <a:t>If </a:t>
                      </a:r>
                      <a:r>
                        <a:rPr lang="en-GB" sz="2000">
                          <a:latin typeface="Gill Sans MT" panose="020B0502020104020203" pitchFamily="34" charset="77"/>
                        </a:rPr>
                        <a:t>you *** </a:t>
                      </a:r>
                      <a:r>
                        <a:rPr lang="en-GB" sz="2000" dirty="0">
                          <a:latin typeface="Gill Sans MT" panose="020B0502020104020203" pitchFamily="34" charset="77"/>
                        </a:rPr>
                        <a:t>something or someone, you think that they are important and you appreciate them.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64104805"/>
                  </a:ext>
                </a:extLst>
              </a:tr>
            </a:tbl>
          </a:graphicData>
        </a:graphic>
      </p:graphicFrame>
      <p:pic>
        <p:nvPicPr>
          <p:cNvPr id="22" name="Picture 21">
            <a:extLst>
              <a:ext uri="{FF2B5EF4-FFF2-40B4-BE49-F238E27FC236}">
                <a16:creationId xmlns:a16="http://schemas.microsoft.com/office/drawing/2014/main" id="{D14985E1-B661-AA43-82D5-8E7D020E9B75}"/>
              </a:ext>
            </a:extLst>
          </p:cNvPr>
          <p:cNvPicPr>
            <a:picLocks noChangeAspect="1"/>
          </p:cNvPicPr>
          <p:nvPr/>
        </p:nvPicPr>
        <p:blipFill rotWithShape="1">
          <a:blip r:embed="rId4">
            <a:extLst>
              <a:ext uri="{28A0092B-C50C-407E-A947-70E740481C1C}">
                <a14:useLocalDpi xmlns:a14="http://schemas.microsoft.com/office/drawing/2010/main" val="0"/>
              </a:ext>
            </a:extLst>
          </a:blip>
          <a:srcRect l="28498" t="20985" r="36573" b="21472"/>
          <a:stretch/>
        </p:blipFill>
        <p:spPr>
          <a:xfrm>
            <a:off x="11514956" y="92525"/>
            <a:ext cx="1340431" cy="1704832"/>
          </a:xfrm>
          <a:prstGeom prst="rect">
            <a:avLst/>
          </a:prstGeom>
        </p:spPr>
      </p:pic>
      <p:pic>
        <p:nvPicPr>
          <p:cNvPr id="2" name="Picture 1">
            <a:extLst>
              <a:ext uri="{FF2B5EF4-FFF2-40B4-BE49-F238E27FC236}">
                <a16:creationId xmlns:a16="http://schemas.microsoft.com/office/drawing/2014/main" id="{AA533F5A-3D8E-3256-B32F-D1F733887A4B}"/>
              </a:ext>
            </a:extLst>
          </p:cNvPr>
          <p:cNvPicPr>
            <a:picLocks noChangeAspect="1"/>
          </p:cNvPicPr>
          <p:nvPr/>
        </p:nvPicPr>
        <p:blipFill>
          <a:blip r:embed="rId5"/>
          <a:stretch>
            <a:fillRect/>
          </a:stretch>
        </p:blipFill>
        <p:spPr>
          <a:xfrm>
            <a:off x="11030788" y="6672253"/>
            <a:ext cx="866588" cy="866588"/>
          </a:xfrm>
          <a:prstGeom prst="rect">
            <a:avLst/>
          </a:prstGeom>
        </p:spPr>
      </p:pic>
      <p:pic>
        <p:nvPicPr>
          <p:cNvPr id="3" name="Picture 2">
            <a:extLst>
              <a:ext uri="{FF2B5EF4-FFF2-40B4-BE49-F238E27FC236}">
                <a16:creationId xmlns:a16="http://schemas.microsoft.com/office/drawing/2014/main" id="{B220581C-046C-E6C8-AA5B-80A8C1D5A86A}"/>
              </a:ext>
            </a:extLst>
          </p:cNvPr>
          <p:cNvPicPr>
            <a:picLocks noChangeAspect="1"/>
          </p:cNvPicPr>
          <p:nvPr/>
        </p:nvPicPr>
        <p:blipFill>
          <a:blip r:embed="rId6"/>
          <a:stretch>
            <a:fillRect/>
          </a:stretch>
        </p:blipFill>
        <p:spPr>
          <a:xfrm>
            <a:off x="11006958" y="5472704"/>
            <a:ext cx="872565" cy="872565"/>
          </a:xfrm>
          <a:prstGeom prst="rect">
            <a:avLst/>
          </a:prstGeom>
        </p:spPr>
      </p:pic>
      <p:pic>
        <p:nvPicPr>
          <p:cNvPr id="5" name="Picture 4">
            <a:extLst>
              <a:ext uri="{FF2B5EF4-FFF2-40B4-BE49-F238E27FC236}">
                <a16:creationId xmlns:a16="http://schemas.microsoft.com/office/drawing/2014/main" id="{47D52D3A-D2C5-AF0E-E307-352F06CC98F5}"/>
              </a:ext>
            </a:extLst>
          </p:cNvPr>
          <p:cNvPicPr>
            <a:picLocks noChangeAspect="1"/>
          </p:cNvPicPr>
          <p:nvPr/>
        </p:nvPicPr>
        <p:blipFill>
          <a:blip r:embed="rId7"/>
          <a:stretch>
            <a:fillRect/>
          </a:stretch>
        </p:blipFill>
        <p:spPr>
          <a:xfrm>
            <a:off x="11006958" y="7984030"/>
            <a:ext cx="866588" cy="866588"/>
          </a:xfrm>
          <a:prstGeom prst="rect">
            <a:avLst/>
          </a:prstGeom>
        </p:spPr>
      </p:pic>
      <p:pic>
        <p:nvPicPr>
          <p:cNvPr id="6" name="Picture 5">
            <a:extLst>
              <a:ext uri="{FF2B5EF4-FFF2-40B4-BE49-F238E27FC236}">
                <a16:creationId xmlns:a16="http://schemas.microsoft.com/office/drawing/2014/main" id="{EBB0DCEB-DBC1-E1AE-5B0E-127B6C1CB97A}"/>
              </a:ext>
            </a:extLst>
          </p:cNvPr>
          <p:cNvPicPr>
            <a:picLocks noChangeAspect="1"/>
          </p:cNvPicPr>
          <p:nvPr/>
        </p:nvPicPr>
        <p:blipFill>
          <a:blip r:embed="rId8"/>
          <a:stretch>
            <a:fillRect/>
          </a:stretch>
        </p:blipFill>
        <p:spPr>
          <a:xfrm>
            <a:off x="11126792" y="2848933"/>
            <a:ext cx="908424" cy="908424"/>
          </a:xfrm>
          <a:prstGeom prst="rect">
            <a:avLst/>
          </a:prstGeom>
        </p:spPr>
      </p:pic>
      <p:pic>
        <p:nvPicPr>
          <p:cNvPr id="7" name="Picture 6">
            <a:extLst>
              <a:ext uri="{FF2B5EF4-FFF2-40B4-BE49-F238E27FC236}">
                <a16:creationId xmlns:a16="http://schemas.microsoft.com/office/drawing/2014/main" id="{7CA97051-0338-855A-30BF-DB12A2EAED4F}"/>
              </a:ext>
            </a:extLst>
          </p:cNvPr>
          <p:cNvPicPr>
            <a:picLocks noChangeAspect="1"/>
          </p:cNvPicPr>
          <p:nvPr/>
        </p:nvPicPr>
        <p:blipFill>
          <a:blip r:embed="rId9"/>
          <a:stretch>
            <a:fillRect/>
          </a:stretch>
        </p:blipFill>
        <p:spPr>
          <a:xfrm>
            <a:off x="11006958" y="4002371"/>
            <a:ext cx="1081741" cy="1081741"/>
          </a:xfrm>
          <a:prstGeom prst="rect">
            <a:avLst/>
          </a:prstGeom>
        </p:spPr>
      </p:pic>
    </p:spTree>
    <p:extLst>
      <p:ext uri="{BB962C8B-B14F-4D97-AF65-F5344CB8AC3E}">
        <p14:creationId xmlns:p14="http://schemas.microsoft.com/office/powerpoint/2010/main" val="2598119948"/>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Vocabulary Ninja"/>
          <p:cNvSpPr txBox="1"/>
          <p:nvPr/>
        </p:nvSpPr>
        <p:spPr>
          <a:xfrm>
            <a:off x="2762055" y="8514866"/>
            <a:ext cx="102656" cy="79508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500" b="1">
                <a:solidFill>
                  <a:schemeClr val="accent5"/>
                </a:solidFill>
                <a:latin typeface="American Typewriter"/>
                <a:ea typeface="American Typewriter"/>
                <a:cs typeface="American Typewriter"/>
                <a:sym typeface="American Typewriter"/>
              </a:defRPr>
            </a:lvl1pPr>
          </a:lstStyle>
          <a:p>
            <a:endParaRPr dirty="0">
              <a:latin typeface="Gill Sans MT" panose="020B0502020104020203" pitchFamily="34" charset="77"/>
            </a:endParaRPr>
          </a:p>
        </p:txBody>
      </p:sp>
      <p:sp>
        <p:nvSpPr>
          <p:cNvPr id="130" name="This Week's Words"/>
          <p:cNvSpPr txBox="1"/>
          <p:nvPr/>
        </p:nvSpPr>
        <p:spPr>
          <a:xfrm>
            <a:off x="279542" y="368756"/>
            <a:ext cx="12445716" cy="1579920"/>
          </a:xfrm>
          <a:prstGeom prst="rect">
            <a:avLst/>
          </a:prstGeom>
          <a:ln w="12700">
            <a:no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10100">
                <a:solidFill>
                  <a:schemeClr val="accent5"/>
                </a:solidFill>
                <a:latin typeface="Gill Sans SemiBold"/>
                <a:ea typeface="Gill Sans SemiBold"/>
                <a:cs typeface="Gill Sans SemiBold"/>
                <a:sym typeface="Gill Sans SemiBold"/>
              </a:defRPr>
            </a:lvl1pPr>
          </a:lstStyle>
          <a:p>
            <a:r>
              <a:rPr sz="96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rPr>
              <a:t>This Week's Words</a:t>
            </a:r>
          </a:p>
        </p:txBody>
      </p:sp>
      <p:sp>
        <p:nvSpPr>
          <p:cNvPr id="132" name="Grasshopper"/>
          <p:cNvSpPr txBox="1"/>
          <p:nvPr/>
        </p:nvSpPr>
        <p:spPr>
          <a:xfrm>
            <a:off x="1424395" y="1991291"/>
            <a:ext cx="4749274" cy="110286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6500">
                <a:solidFill>
                  <a:schemeClr val="accent5"/>
                </a:solidFill>
                <a:latin typeface="Gill Sans SemiBold"/>
                <a:ea typeface="Gill Sans SemiBold"/>
                <a:cs typeface="Gill Sans SemiBold"/>
                <a:sym typeface="Gill Sans SemiBold"/>
              </a:defRPr>
            </a:lvl1pPr>
          </a:lstStyle>
          <a:p>
            <a:r>
              <a:rPr dirty="0">
                <a:solidFill>
                  <a:srgbClr val="00AEEE"/>
                </a:solidFill>
              </a:rPr>
              <a:t>Grasshopper</a:t>
            </a:r>
          </a:p>
        </p:txBody>
      </p:sp>
      <p:sp>
        <p:nvSpPr>
          <p:cNvPr id="134" name="office"/>
          <p:cNvSpPr txBox="1"/>
          <p:nvPr/>
        </p:nvSpPr>
        <p:spPr>
          <a:xfrm>
            <a:off x="2942270" y="3993661"/>
            <a:ext cx="1713611"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liquid</a:t>
            </a:r>
            <a:endParaRPr dirty="0">
              <a:latin typeface="Gill Sans MT" panose="020B0502020104020203" pitchFamily="34" charset="77"/>
            </a:endParaRPr>
          </a:p>
        </p:txBody>
      </p:sp>
      <p:sp>
        <p:nvSpPr>
          <p:cNvPr id="135" name="spare"/>
          <p:cNvSpPr txBox="1"/>
          <p:nvPr/>
        </p:nvSpPr>
        <p:spPr>
          <a:xfrm>
            <a:off x="2652091" y="4824209"/>
            <a:ext cx="2452594"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naughty</a:t>
            </a:r>
            <a:endParaRPr b="1" dirty="0">
              <a:latin typeface="Gill Sans MT" panose="020B0502020104020203" pitchFamily="34" charset="77"/>
              <a:sym typeface="American Typewriter"/>
            </a:endParaRPr>
          </a:p>
        </p:txBody>
      </p:sp>
      <p:sp>
        <p:nvSpPr>
          <p:cNvPr id="136" name="chipped"/>
          <p:cNvSpPr txBox="1"/>
          <p:nvPr/>
        </p:nvSpPr>
        <p:spPr>
          <a:xfrm>
            <a:off x="2899792" y="5769060"/>
            <a:ext cx="1798569"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scoop</a:t>
            </a:r>
            <a:endParaRPr dirty="0">
              <a:latin typeface="Gill Sans MT" panose="020B0502020104020203" pitchFamily="34" charset="77"/>
            </a:endParaRPr>
          </a:p>
        </p:txBody>
      </p:sp>
      <p:sp>
        <p:nvSpPr>
          <p:cNvPr id="137" name="lift"/>
          <p:cNvSpPr txBox="1"/>
          <p:nvPr/>
        </p:nvSpPr>
        <p:spPr>
          <a:xfrm>
            <a:off x="2995171" y="6639612"/>
            <a:ext cx="1607812"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think</a:t>
            </a:r>
            <a:endParaRPr dirty="0">
              <a:latin typeface="Gill Sans MT" panose="020B0502020104020203" pitchFamily="34" charset="77"/>
            </a:endParaRPr>
          </a:p>
        </p:txBody>
      </p:sp>
      <p:sp>
        <p:nvSpPr>
          <p:cNvPr id="138" name="mutter"/>
          <p:cNvSpPr txBox="1"/>
          <p:nvPr/>
        </p:nvSpPr>
        <p:spPr>
          <a:xfrm>
            <a:off x="8363823" y="3941031"/>
            <a:ext cx="1679948"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taunt</a:t>
            </a:r>
            <a:endParaRPr b="1" dirty="0">
              <a:latin typeface="Gill Sans MT" panose="020B0502020104020203" pitchFamily="34" charset="77"/>
              <a:sym typeface="American Typewriter"/>
            </a:endParaRPr>
          </a:p>
        </p:txBody>
      </p:sp>
      <p:sp>
        <p:nvSpPr>
          <p:cNvPr id="139" name="unveil"/>
          <p:cNvSpPr txBox="1"/>
          <p:nvPr/>
        </p:nvSpPr>
        <p:spPr>
          <a:xfrm>
            <a:off x="8197938" y="5755144"/>
            <a:ext cx="2011769"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startle</a:t>
            </a:r>
            <a:endParaRPr dirty="0">
              <a:latin typeface="Gill Sans MT" panose="020B0502020104020203" pitchFamily="34" charset="77"/>
              <a:sym typeface="American Typewriter"/>
            </a:endParaRPr>
          </a:p>
        </p:txBody>
      </p:sp>
      <p:sp>
        <p:nvSpPr>
          <p:cNvPr id="140" name="tolerate"/>
          <p:cNvSpPr txBox="1"/>
          <p:nvPr/>
        </p:nvSpPr>
        <p:spPr>
          <a:xfrm>
            <a:off x="7917765" y="3084728"/>
            <a:ext cx="2596866"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portable</a:t>
            </a:r>
            <a:endParaRPr dirty="0">
              <a:latin typeface="Gill Sans MT" panose="020B0502020104020203" pitchFamily="34" charset="77"/>
            </a:endParaRPr>
          </a:p>
        </p:txBody>
      </p:sp>
      <p:sp>
        <p:nvSpPr>
          <p:cNvPr id="141" name="fixation"/>
          <p:cNvSpPr txBox="1"/>
          <p:nvPr/>
        </p:nvSpPr>
        <p:spPr>
          <a:xfrm>
            <a:off x="8396267" y="4824210"/>
            <a:ext cx="1639873"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value</a:t>
            </a:r>
            <a:endParaRPr dirty="0">
              <a:latin typeface="Gill Sans MT" panose="020B0502020104020203" pitchFamily="34" charset="77"/>
            </a:endParaRPr>
          </a:p>
        </p:txBody>
      </p:sp>
      <p:sp>
        <p:nvSpPr>
          <p:cNvPr id="142" name="rustle"/>
          <p:cNvSpPr txBox="1"/>
          <p:nvPr/>
        </p:nvSpPr>
        <p:spPr>
          <a:xfrm>
            <a:off x="8209512" y="6620562"/>
            <a:ext cx="2013373"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wither</a:t>
            </a:r>
            <a:endParaRPr b="1" dirty="0">
              <a:latin typeface="Gill Sans MT" panose="020B0502020104020203" pitchFamily="34" charset="77"/>
              <a:sym typeface="American Typewriter"/>
            </a:endParaRPr>
          </a:p>
        </p:txBody>
      </p:sp>
      <p:sp>
        <p:nvSpPr>
          <p:cNvPr id="143" name="Shinobi"/>
          <p:cNvSpPr txBox="1"/>
          <p:nvPr/>
        </p:nvSpPr>
        <p:spPr>
          <a:xfrm>
            <a:off x="7805173" y="1948676"/>
            <a:ext cx="2797241" cy="110286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500">
                <a:solidFill>
                  <a:schemeClr val="accent5"/>
                </a:solidFill>
                <a:latin typeface="Gill Sans SemiBold"/>
                <a:ea typeface="Gill Sans SemiBold"/>
                <a:cs typeface="Gill Sans SemiBold"/>
                <a:sym typeface="Gill Sans SemiBold"/>
              </a:defRPr>
            </a:lvl1pPr>
          </a:lstStyle>
          <a:p>
            <a:r>
              <a:rPr dirty="0">
                <a:solidFill>
                  <a:srgbClr val="00AEEE"/>
                </a:solidFill>
              </a:rPr>
              <a:t>Shinobi</a:t>
            </a:r>
          </a:p>
        </p:txBody>
      </p:sp>
      <p:pic>
        <p:nvPicPr>
          <p:cNvPr id="6" name="Picture 5" descr="A close up of a sign&#10;&#10;Description automatically generated">
            <a:extLst>
              <a:ext uri="{FF2B5EF4-FFF2-40B4-BE49-F238E27FC236}">
                <a16:creationId xmlns:a16="http://schemas.microsoft.com/office/drawing/2014/main" id="{425C565A-0887-F647-81E8-E14EE96CE6C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40300" y="7140190"/>
            <a:ext cx="3124200" cy="2387600"/>
          </a:xfrm>
          <a:prstGeom prst="rect">
            <a:avLst/>
          </a:prstGeom>
        </p:spPr>
      </p:pic>
      <p:grpSp>
        <p:nvGrpSpPr>
          <p:cNvPr id="9" name="Group 8">
            <a:extLst>
              <a:ext uri="{FF2B5EF4-FFF2-40B4-BE49-F238E27FC236}">
                <a16:creationId xmlns:a16="http://schemas.microsoft.com/office/drawing/2014/main" id="{85AC141E-CA5D-8D41-B1C5-845DA38E949D}"/>
              </a:ext>
            </a:extLst>
          </p:cNvPr>
          <p:cNvGrpSpPr/>
          <p:nvPr/>
        </p:nvGrpSpPr>
        <p:grpSpPr>
          <a:xfrm>
            <a:off x="-8642579" y="-164678"/>
            <a:ext cx="10029965" cy="15256120"/>
            <a:chOff x="-8642579" y="-164678"/>
            <a:chExt cx="10029965" cy="15256120"/>
          </a:xfrm>
        </p:grpSpPr>
        <p:sp>
          <p:nvSpPr>
            <p:cNvPr id="3" name="Rectangle 2">
              <a:extLst>
                <a:ext uri="{FF2B5EF4-FFF2-40B4-BE49-F238E27FC236}">
                  <a16:creationId xmlns:a16="http://schemas.microsoft.com/office/drawing/2014/main" id="{32EBAF2A-443F-9D47-8F51-8E2A05EE57A3}"/>
                </a:ext>
              </a:extLst>
            </p:cNvPr>
            <p:cNvSpPr/>
            <p:nvPr/>
          </p:nvSpPr>
          <p:spPr>
            <a:xfrm rot="20706798" flipH="1">
              <a:off x="-8642579" y="-10966"/>
              <a:ext cx="9434333"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8" name="Rectangle 27">
              <a:extLst>
                <a:ext uri="{FF2B5EF4-FFF2-40B4-BE49-F238E27FC236}">
                  <a16:creationId xmlns:a16="http://schemas.microsoft.com/office/drawing/2014/main" id="{5D0D608D-EA4B-C641-B3F4-55E05D9D72CF}"/>
                </a:ext>
              </a:extLst>
            </p:cNvPr>
            <p:cNvSpPr/>
            <p:nvPr/>
          </p:nvSpPr>
          <p:spPr>
            <a:xfrm rot="20706798" flipH="1">
              <a:off x="-8046947" y="-164678"/>
              <a:ext cx="9434333" cy="15102408"/>
            </a:xfrm>
            <a:prstGeom prst="rect">
              <a:avLst/>
            </a:prstGeom>
            <a:solidFill>
              <a:srgbClr val="38E1FF">
                <a:alpha val="32941"/>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10" name="Group 9">
            <a:extLst>
              <a:ext uri="{FF2B5EF4-FFF2-40B4-BE49-F238E27FC236}">
                <a16:creationId xmlns:a16="http://schemas.microsoft.com/office/drawing/2014/main" id="{FB171C41-4AFD-8D4B-A83D-67CE57D57162}"/>
              </a:ext>
            </a:extLst>
          </p:cNvPr>
          <p:cNvGrpSpPr/>
          <p:nvPr/>
        </p:nvGrpSpPr>
        <p:grpSpPr>
          <a:xfrm>
            <a:off x="11782763" y="-862597"/>
            <a:ext cx="8917924" cy="15439250"/>
            <a:chOff x="11782763" y="-862597"/>
            <a:chExt cx="8917924" cy="15439250"/>
          </a:xfrm>
        </p:grpSpPr>
        <p:sp>
          <p:nvSpPr>
            <p:cNvPr id="22" name="Rectangle 21">
              <a:extLst>
                <a:ext uri="{FF2B5EF4-FFF2-40B4-BE49-F238E27FC236}">
                  <a16:creationId xmlns:a16="http://schemas.microsoft.com/office/drawing/2014/main" id="{DDF6FD70-A615-D74C-9710-17CB98A41F5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9" name="Rectangle 28">
              <a:extLst>
                <a:ext uri="{FF2B5EF4-FFF2-40B4-BE49-F238E27FC236}">
                  <a16:creationId xmlns:a16="http://schemas.microsoft.com/office/drawing/2014/main" id="{D4261B65-2D56-2B4A-A149-97BDDFE74A81}"/>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2" name="office">
            <a:extLst>
              <a:ext uri="{FF2B5EF4-FFF2-40B4-BE49-F238E27FC236}">
                <a16:creationId xmlns:a16="http://schemas.microsoft.com/office/drawing/2014/main" id="{60D79719-F7AD-E349-8411-400B6789BA1E}"/>
              </a:ext>
            </a:extLst>
          </p:cNvPr>
          <p:cNvSpPr txBox="1"/>
          <p:nvPr/>
        </p:nvSpPr>
        <p:spPr>
          <a:xfrm>
            <a:off x="2911187" y="3080135"/>
            <a:ext cx="1784143"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pause</a:t>
            </a:r>
            <a:endParaRPr dirty="0">
              <a:latin typeface="Gill Sans MT" panose="020B0502020104020203" pitchFamily="34" charset="77"/>
            </a:endParaRPr>
          </a:p>
        </p:txBody>
      </p:sp>
    </p:spTree>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text, clipart&#10;&#10;Description automatically generated">
            <a:extLst>
              <a:ext uri="{FF2B5EF4-FFF2-40B4-BE49-F238E27FC236}">
                <a16:creationId xmlns:a16="http://schemas.microsoft.com/office/drawing/2014/main" id="{5FB0A047-1E6C-594B-B017-210D9C99719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1269193">
            <a:off x="8686522" y="4993372"/>
            <a:ext cx="6010136" cy="2014909"/>
          </a:xfrm>
          <a:prstGeom prst="rect">
            <a:avLst/>
          </a:prstGeom>
        </p:spPr>
      </p:pic>
      <p:pic>
        <p:nvPicPr>
          <p:cNvPr id="10" name="Picture 9" descr="A picture containing text, clipart&#10;&#10;Description automatically generated">
            <a:extLst>
              <a:ext uri="{FF2B5EF4-FFF2-40B4-BE49-F238E27FC236}">
                <a16:creationId xmlns:a16="http://schemas.microsoft.com/office/drawing/2014/main" id="{967AA597-9B04-D149-823E-303EA746F36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485208">
            <a:off x="10769157" y="-104964"/>
            <a:ext cx="6018784" cy="1997614"/>
          </a:xfrm>
          <a:prstGeom prst="rect">
            <a:avLst/>
          </a:prstGeom>
        </p:spPr>
      </p:pic>
      <p:pic>
        <p:nvPicPr>
          <p:cNvPr id="8" name="Picture 7" descr="Shape&#10;&#10;Description automatically generated with medium confidence">
            <a:extLst>
              <a:ext uri="{FF2B5EF4-FFF2-40B4-BE49-F238E27FC236}">
                <a16:creationId xmlns:a16="http://schemas.microsoft.com/office/drawing/2014/main" id="{B02D7F9F-5239-CD40-BF7B-B031866156D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324329">
            <a:off x="8705945" y="7866875"/>
            <a:ext cx="5992841" cy="1997614"/>
          </a:xfrm>
          <a:prstGeom prst="rect">
            <a:avLst/>
          </a:prstGeom>
        </p:spPr>
      </p:pic>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6">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sp>
        <p:nvSpPr>
          <p:cNvPr id="28" name="tear">
            <a:extLst>
              <a:ext uri="{FF2B5EF4-FFF2-40B4-BE49-F238E27FC236}">
                <a16:creationId xmlns:a16="http://schemas.microsoft.com/office/drawing/2014/main" id="{3E0CFD4D-27A2-7842-AA0C-DAD97EB3ECC4}"/>
              </a:ext>
            </a:extLst>
          </p:cNvPr>
          <p:cNvSpPr txBox="1"/>
          <p:nvPr/>
        </p:nvSpPr>
        <p:spPr>
          <a:xfrm>
            <a:off x="1064405" y="769884"/>
            <a:ext cx="10875989" cy="265713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Gill Sans MT" panose="020B0502020104020203" pitchFamily="34" charset="77"/>
              </a:rPr>
              <a:t>Display Slips</a:t>
            </a:r>
            <a:endParaRPr sz="28700" dirty="0">
              <a:latin typeface="Gill Sans MT" panose="020B0502020104020203" pitchFamily="34" charset="77"/>
            </a:endParaRPr>
          </a:p>
        </p:txBody>
      </p:sp>
      <p:sp>
        <p:nvSpPr>
          <p:cNvPr id="21" name="If you tear paper, cloth, or another material, or if it tears, you pull it into two pieces or you pull it so that a hole appears in it.">
            <a:extLst>
              <a:ext uri="{FF2B5EF4-FFF2-40B4-BE49-F238E27FC236}">
                <a16:creationId xmlns:a16="http://schemas.microsoft.com/office/drawing/2014/main" id="{DDE122B5-346F-A44B-92E3-75F1820ACF77}"/>
              </a:ext>
            </a:extLst>
          </p:cNvPr>
          <p:cNvSpPr txBox="1"/>
          <p:nvPr/>
        </p:nvSpPr>
        <p:spPr>
          <a:xfrm>
            <a:off x="1064405" y="3614013"/>
            <a:ext cx="10875989" cy="139525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2800" dirty="0">
                <a:latin typeface="Gill Sans MT" panose="020B0502020104020203" pitchFamily="34" charset="77"/>
              </a:rPr>
              <a:t>The following slides are for classroom display. As you teach each Word of the Day, words can be displayed in the classroom to enable pupils to use the taught vocabulary in an independent manner.</a:t>
            </a:r>
            <a:endParaRPr sz="2800" dirty="0">
              <a:latin typeface="Gill Sans MT" panose="020B0502020104020203" pitchFamily="34" charset="77"/>
            </a:endParaRPr>
          </a:p>
        </p:txBody>
      </p:sp>
      <p:pic>
        <p:nvPicPr>
          <p:cNvPr id="6" name="Picture 5" descr="A picture containing text, clipart&#10;&#10;Description automatically generated">
            <a:extLst>
              <a:ext uri="{FF2B5EF4-FFF2-40B4-BE49-F238E27FC236}">
                <a16:creationId xmlns:a16="http://schemas.microsoft.com/office/drawing/2014/main" id="{08628CD0-39C1-E74A-B37C-5FFC42F737FA}"/>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226455">
            <a:off x="-1245597" y="5206268"/>
            <a:ext cx="6053375" cy="2058148"/>
          </a:xfrm>
          <a:prstGeom prst="rect">
            <a:avLst/>
          </a:prstGeom>
        </p:spPr>
      </p:pic>
      <p:pic>
        <p:nvPicPr>
          <p:cNvPr id="12" name="Picture 11">
            <a:extLst>
              <a:ext uri="{FF2B5EF4-FFF2-40B4-BE49-F238E27FC236}">
                <a16:creationId xmlns:a16="http://schemas.microsoft.com/office/drawing/2014/main" id="{2BDBCD5E-345F-3B4A-91D1-B5E7C5421099}"/>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rot="21131645">
            <a:off x="-1664480" y="8055994"/>
            <a:ext cx="6027432" cy="2023557"/>
          </a:xfrm>
          <a:prstGeom prst="rect">
            <a:avLst/>
          </a:prstGeom>
        </p:spPr>
      </p:pic>
      <p:pic>
        <p:nvPicPr>
          <p:cNvPr id="14" name="Picture 13" descr="A picture containing shape&#10;&#10;Description automatically generated">
            <a:extLst>
              <a:ext uri="{FF2B5EF4-FFF2-40B4-BE49-F238E27FC236}">
                <a16:creationId xmlns:a16="http://schemas.microsoft.com/office/drawing/2014/main" id="{07D0A907-0844-0D41-8418-B06274E97D23}"/>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rot="485504">
            <a:off x="234677" y="-962024"/>
            <a:ext cx="5604510" cy="1881572"/>
          </a:xfrm>
          <a:prstGeom prst="rect">
            <a:avLst/>
          </a:prstGeom>
        </p:spPr>
      </p:pic>
      <p:pic>
        <p:nvPicPr>
          <p:cNvPr id="33" name="Picture 32">
            <a:extLst>
              <a:ext uri="{FF2B5EF4-FFF2-40B4-BE49-F238E27FC236}">
                <a16:creationId xmlns:a16="http://schemas.microsoft.com/office/drawing/2014/main" id="{23C03125-5CCC-3748-B2EF-F9A23D73A24D}"/>
              </a:ext>
            </a:extLst>
          </p:cNvPr>
          <p:cNvPicPr>
            <a:picLocks noChangeAspect="1"/>
          </p:cNvPicPr>
          <p:nvPr/>
        </p:nvPicPr>
        <p:blipFill rotWithShape="1">
          <a:blip r:embed="rId6">
            <a:extLst>
              <a:ext uri="{28A0092B-C50C-407E-A947-70E740481C1C}">
                <a14:useLocalDpi xmlns:a14="http://schemas.microsoft.com/office/drawing/2010/main" val="0"/>
              </a:ext>
            </a:extLst>
          </a:blip>
          <a:srcRect l="9410" r="12019" b="14894"/>
          <a:stretch/>
        </p:blipFill>
        <p:spPr>
          <a:xfrm>
            <a:off x="5238456" y="6352864"/>
            <a:ext cx="2683972" cy="2217108"/>
          </a:xfrm>
          <a:prstGeom prst="rect">
            <a:avLst/>
          </a:prstGeom>
        </p:spPr>
      </p:pic>
    </p:spTree>
    <p:extLst>
      <p:ext uri="{BB962C8B-B14F-4D97-AF65-F5344CB8AC3E}">
        <p14:creationId xmlns:p14="http://schemas.microsoft.com/office/powerpoint/2010/main" val="281590617"/>
      </p:ext>
    </p:extLst>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4" name="Rectangle 43">
            <a:extLst>
              <a:ext uri="{FF2B5EF4-FFF2-40B4-BE49-F238E27FC236}">
                <a16:creationId xmlns:a16="http://schemas.microsoft.com/office/drawing/2014/main" id="{0DE4B2CD-9BA7-F745-975D-04D6E068AAAF}"/>
              </a:ext>
            </a:extLst>
          </p:cNvPr>
          <p:cNvSpPr/>
          <p:nvPr/>
        </p:nvSpPr>
        <p:spPr>
          <a:xfrm rot="12470707" flipH="1">
            <a:off x="-8384446" y="-637188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534390" y="-17929"/>
            <a:ext cx="7123746" cy="37805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pause</a:t>
            </a:r>
            <a:endParaRPr sz="138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731942" y="5203194"/>
            <a:ext cx="10835091" cy="37805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liquid</a:t>
            </a:r>
            <a:endParaRPr sz="28700" dirty="0">
              <a:latin typeface="Gill Sans MT" panose="020B0502020104020203" pitchFamily="34" charset="77"/>
            </a:endParaRPr>
          </a:p>
        </p:txBody>
      </p:sp>
      <p:pic>
        <p:nvPicPr>
          <p:cNvPr id="2" name="Picture 1">
            <a:extLst>
              <a:ext uri="{FF2B5EF4-FFF2-40B4-BE49-F238E27FC236}">
                <a16:creationId xmlns:a16="http://schemas.microsoft.com/office/drawing/2014/main" id="{0A3A8A09-874A-CA79-5A3E-DE04EE30DF44}"/>
              </a:ext>
            </a:extLst>
          </p:cNvPr>
          <p:cNvPicPr>
            <a:picLocks noChangeAspect="1"/>
          </p:cNvPicPr>
          <p:nvPr/>
        </p:nvPicPr>
        <p:blipFill>
          <a:blip r:embed="rId4"/>
          <a:stretch>
            <a:fillRect/>
          </a:stretch>
        </p:blipFill>
        <p:spPr>
          <a:xfrm>
            <a:off x="8857129" y="601040"/>
            <a:ext cx="3251200" cy="3251200"/>
          </a:xfrm>
          <a:prstGeom prst="rect">
            <a:avLst/>
          </a:prstGeom>
        </p:spPr>
      </p:pic>
      <p:pic>
        <p:nvPicPr>
          <p:cNvPr id="4" name="Picture 3">
            <a:extLst>
              <a:ext uri="{FF2B5EF4-FFF2-40B4-BE49-F238E27FC236}">
                <a16:creationId xmlns:a16="http://schemas.microsoft.com/office/drawing/2014/main" id="{DA003B42-9915-A527-483E-861D7EAEC4E0}"/>
              </a:ext>
            </a:extLst>
          </p:cNvPr>
          <p:cNvPicPr>
            <a:picLocks noChangeAspect="1"/>
          </p:cNvPicPr>
          <p:nvPr/>
        </p:nvPicPr>
        <p:blipFill>
          <a:blip r:embed="rId5"/>
          <a:stretch>
            <a:fillRect/>
          </a:stretch>
        </p:blipFill>
        <p:spPr>
          <a:xfrm>
            <a:off x="946171" y="5724319"/>
            <a:ext cx="3251200" cy="3251200"/>
          </a:xfrm>
          <a:prstGeom prst="rect">
            <a:avLst/>
          </a:prstGeom>
        </p:spPr>
      </p:pic>
    </p:spTree>
    <p:extLst>
      <p:ext uri="{BB962C8B-B14F-4D97-AF65-F5344CB8AC3E}">
        <p14:creationId xmlns:p14="http://schemas.microsoft.com/office/powerpoint/2010/main" val="865114986"/>
      </p:ext>
    </p:extLst>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08911" y="5189040"/>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776165" y="462297"/>
            <a:ext cx="8074325" cy="31649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Gill Sans MT" panose="020B0502020104020203" pitchFamily="34" charset="77"/>
              </a:rPr>
              <a:t>naughty</a:t>
            </a:r>
            <a:endParaRPr sz="287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978703" y="4796109"/>
            <a:ext cx="10419220" cy="37805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scoop</a:t>
            </a:r>
            <a:endParaRPr sz="16600" dirty="0">
              <a:latin typeface="Gill Sans MT" panose="020B0502020104020203" pitchFamily="34" charset="77"/>
            </a:endParaRPr>
          </a:p>
        </p:txBody>
      </p:sp>
      <p:pic>
        <p:nvPicPr>
          <p:cNvPr id="2" name="Picture 1">
            <a:extLst>
              <a:ext uri="{FF2B5EF4-FFF2-40B4-BE49-F238E27FC236}">
                <a16:creationId xmlns:a16="http://schemas.microsoft.com/office/drawing/2014/main" id="{A0F50218-BE1C-1EF6-174C-A6166F730315}"/>
              </a:ext>
            </a:extLst>
          </p:cNvPr>
          <p:cNvPicPr>
            <a:picLocks noChangeAspect="1"/>
          </p:cNvPicPr>
          <p:nvPr/>
        </p:nvPicPr>
        <p:blipFill>
          <a:blip r:embed="rId4"/>
          <a:stretch>
            <a:fillRect/>
          </a:stretch>
        </p:blipFill>
        <p:spPr>
          <a:xfrm>
            <a:off x="905237" y="5522653"/>
            <a:ext cx="3251200" cy="3251200"/>
          </a:xfrm>
          <a:prstGeom prst="rect">
            <a:avLst/>
          </a:prstGeom>
        </p:spPr>
      </p:pic>
      <p:pic>
        <p:nvPicPr>
          <p:cNvPr id="4" name="Picture 3">
            <a:extLst>
              <a:ext uri="{FF2B5EF4-FFF2-40B4-BE49-F238E27FC236}">
                <a16:creationId xmlns:a16="http://schemas.microsoft.com/office/drawing/2014/main" id="{FFA593A5-5A8F-8E05-F03C-26ABB3BD3B5F}"/>
              </a:ext>
            </a:extLst>
          </p:cNvPr>
          <p:cNvPicPr>
            <a:picLocks noChangeAspect="1"/>
          </p:cNvPicPr>
          <p:nvPr/>
        </p:nvPicPr>
        <p:blipFill>
          <a:blip r:embed="rId5"/>
          <a:stretch>
            <a:fillRect/>
          </a:stretch>
        </p:blipFill>
        <p:spPr>
          <a:xfrm>
            <a:off x="9097351" y="685828"/>
            <a:ext cx="3251200" cy="3251200"/>
          </a:xfrm>
          <a:prstGeom prst="rect">
            <a:avLst/>
          </a:prstGeom>
        </p:spPr>
      </p:pic>
    </p:spTree>
    <p:extLst>
      <p:ext uri="{BB962C8B-B14F-4D97-AF65-F5344CB8AC3E}">
        <p14:creationId xmlns:p14="http://schemas.microsoft.com/office/powerpoint/2010/main" val="3329644295"/>
      </p:ext>
    </p:extLst>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44437" y="-603206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548191" y="283294"/>
            <a:ext cx="6328657" cy="37805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think</a:t>
            </a:r>
            <a:endParaRPr sz="239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1406131" y="5555969"/>
            <a:ext cx="12346080" cy="316496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Gill Sans MT" panose="020B0502020104020203" pitchFamily="34" charset="77"/>
              </a:rPr>
              <a:t>portable</a:t>
            </a:r>
            <a:endParaRPr sz="23900" dirty="0">
              <a:latin typeface="Gill Sans MT" panose="020B0502020104020203" pitchFamily="34" charset="77"/>
            </a:endParaRPr>
          </a:p>
        </p:txBody>
      </p:sp>
      <p:pic>
        <p:nvPicPr>
          <p:cNvPr id="2" name="Picture 1">
            <a:extLst>
              <a:ext uri="{FF2B5EF4-FFF2-40B4-BE49-F238E27FC236}">
                <a16:creationId xmlns:a16="http://schemas.microsoft.com/office/drawing/2014/main" id="{615B84A4-5061-6EBD-A8F0-10CAB049D5F2}"/>
              </a:ext>
            </a:extLst>
          </p:cNvPr>
          <p:cNvPicPr>
            <a:picLocks noChangeAspect="1"/>
          </p:cNvPicPr>
          <p:nvPr/>
        </p:nvPicPr>
        <p:blipFill>
          <a:blip r:embed="rId4"/>
          <a:stretch>
            <a:fillRect/>
          </a:stretch>
        </p:blipFill>
        <p:spPr>
          <a:xfrm>
            <a:off x="288144" y="5760809"/>
            <a:ext cx="3251200" cy="3251200"/>
          </a:xfrm>
          <a:prstGeom prst="rect">
            <a:avLst/>
          </a:prstGeom>
        </p:spPr>
      </p:pic>
      <p:pic>
        <p:nvPicPr>
          <p:cNvPr id="4" name="Picture 3">
            <a:extLst>
              <a:ext uri="{FF2B5EF4-FFF2-40B4-BE49-F238E27FC236}">
                <a16:creationId xmlns:a16="http://schemas.microsoft.com/office/drawing/2014/main" id="{11F7F642-0B52-236D-67CB-58854472A466}"/>
              </a:ext>
            </a:extLst>
          </p:cNvPr>
          <p:cNvPicPr>
            <a:picLocks noChangeAspect="1"/>
          </p:cNvPicPr>
          <p:nvPr/>
        </p:nvPicPr>
        <p:blipFill>
          <a:blip r:embed="rId5"/>
          <a:stretch>
            <a:fillRect/>
          </a:stretch>
        </p:blipFill>
        <p:spPr>
          <a:xfrm>
            <a:off x="8466167" y="685828"/>
            <a:ext cx="3251200" cy="3251200"/>
          </a:xfrm>
          <a:prstGeom prst="rect">
            <a:avLst/>
          </a:prstGeom>
        </p:spPr>
      </p:pic>
    </p:spTree>
    <p:extLst>
      <p:ext uri="{BB962C8B-B14F-4D97-AF65-F5344CB8AC3E}">
        <p14:creationId xmlns:p14="http://schemas.microsoft.com/office/powerpoint/2010/main" val="2197216015"/>
      </p:ext>
    </p:extLst>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032063"/>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330179" y="89806"/>
            <a:ext cx="6517810" cy="37805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taunt</a:t>
            </a:r>
            <a:endParaRPr sz="72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3149766" y="5287250"/>
            <a:ext cx="9855034" cy="37805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value</a:t>
            </a:r>
            <a:endParaRPr sz="13800" dirty="0">
              <a:latin typeface="Gill Sans MT" panose="020B0502020104020203" pitchFamily="34" charset="77"/>
            </a:endParaRPr>
          </a:p>
        </p:txBody>
      </p:sp>
      <p:pic>
        <p:nvPicPr>
          <p:cNvPr id="2" name="Picture 1">
            <a:extLst>
              <a:ext uri="{FF2B5EF4-FFF2-40B4-BE49-F238E27FC236}">
                <a16:creationId xmlns:a16="http://schemas.microsoft.com/office/drawing/2014/main" id="{4411E3DD-6E35-88EC-6319-26DF73AAFCA9}"/>
              </a:ext>
            </a:extLst>
          </p:cNvPr>
          <p:cNvPicPr>
            <a:picLocks noChangeAspect="1"/>
          </p:cNvPicPr>
          <p:nvPr/>
        </p:nvPicPr>
        <p:blipFill>
          <a:blip r:embed="rId4"/>
          <a:stretch>
            <a:fillRect/>
          </a:stretch>
        </p:blipFill>
        <p:spPr>
          <a:xfrm>
            <a:off x="8625890" y="602862"/>
            <a:ext cx="3251200" cy="3251200"/>
          </a:xfrm>
          <a:prstGeom prst="rect">
            <a:avLst/>
          </a:prstGeom>
        </p:spPr>
      </p:pic>
      <p:pic>
        <p:nvPicPr>
          <p:cNvPr id="4" name="Picture 3">
            <a:extLst>
              <a:ext uri="{FF2B5EF4-FFF2-40B4-BE49-F238E27FC236}">
                <a16:creationId xmlns:a16="http://schemas.microsoft.com/office/drawing/2014/main" id="{6ED8EEC9-4057-BE16-935E-94089F142E1A}"/>
              </a:ext>
            </a:extLst>
          </p:cNvPr>
          <p:cNvPicPr>
            <a:picLocks noChangeAspect="1"/>
          </p:cNvPicPr>
          <p:nvPr/>
        </p:nvPicPr>
        <p:blipFill>
          <a:blip r:embed="rId5"/>
          <a:stretch>
            <a:fillRect/>
          </a:stretch>
        </p:blipFill>
        <p:spPr>
          <a:xfrm>
            <a:off x="1084854" y="5724319"/>
            <a:ext cx="3251200" cy="3251200"/>
          </a:xfrm>
          <a:prstGeom prst="rect">
            <a:avLst/>
          </a:prstGeom>
        </p:spPr>
      </p:pic>
    </p:spTree>
    <p:extLst>
      <p:ext uri="{BB962C8B-B14F-4D97-AF65-F5344CB8AC3E}">
        <p14:creationId xmlns:p14="http://schemas.microsoft.com/office/powerpoint/2010/main" val="3443650429"/>
      </p:ext>
    </p:extLst>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104511" y="221493"/>
            <a:ext cx="11999897" cy="37805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startle</a:t>
            </a:r>
            <a:endParaRPr sz="287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656000" y="5203194"/>
            <a:ext cx="10288591" cy="37805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wither</a:t>
            </a:r>
            <a:endParaRPr sz="9600" dirty="0">
              <a:latin typeface="Gill Sans MT" panose="020B0502020104020203" pitchFamily="34" charset="77"/>
            </a:endParaRPr>
          </a:p>
        </p:txBody>
      </p:sp>
      <p:pic>
        <p:nvPicPr>
          <p:cNvPr id="2" name="Picture 1">
            <a:extLst>
              <a:ext uri="{FF2B5EF4-FFF2-40B4-BE49-F238E27FC236}">
                <a16:creationId xmlns:a16="http://schemas.microsoft.com/office/drawing/2014/main" id="{12ACD41F-9E09-8BA8-2007-71F9EB271A52}"/>
              </a:ext>
            </a:extLst>
          </p:cNvPr>
          <p:cNvPicPr>
            <a:picLocks noChangeAspect="1"/>
          </p:cNvPicPr>
          <p:nvPr/>
        </p:nvPicPr>
        <p:blipFill>
          <a:blip r:embed="rId4"/>
          <a:stretch>
            <a:fillRect/>
          </a:stretch>
        </p:blipFill>
        <p:spPr>
          <a:xfrm>
            <a:off x="9057608" y="568571"/>
            <a:ext cx="3251200" cy="3251200"/>
          </a:xfrm>
          <a:prstGeom prst="rect">
            <a:avLst/>
          </a:prstGeom>
        </p:spPr>
      </p:pic>
      <p:pic>
        <p:nvPicPr>
          <p:cNvPr id="4" name="Picture 3">
            <a:extLst>
              <a:ext uri="{FF2B5EF4-FFF2-40B4-BE49-F238E27FC236}">
                <a16:creationId xmlns:a16="http://schemas.microsoft.com/office/drawing/2014/main" id="{0323A293-6D2D-BD1F-58EB-91612A2A3E35}"/>
              </a:ext>
            </a:extLst>
          </p:cNvPr>
          <p:cNvPicPr>
            <a:picLocks noChangeAspect="1"/>
          </p:cNvPicPr>
          <p:nvPr/>
        </p:nvPicPr>
        <p:blipFill>
          <a:blip r:embed="rId5"/>
          <a:stretch>
            <a:fillRect/>
          </a:stretch>
        </p:blipFill>
        <p:spPr>
          <a:xfrm>
            <a:off x="438359" y="5676071"/>
            <a:ext cx="3251200" cy="3251200"/>
          </a:xfrm>
          <a:prstGeom prst="rect">
            <a:avLst/>
          </a:prstGeom>
        </p:spPr>
      </p:pic>
    </p:spTree>
    <p:extLst>
      <p:ext uri="{BB962C8B-B14F-4D97-AF65-F5344CB8AC3E}">
        <p14:creationId xmlns:p14="http://schemas.microsoft.com/office/powerpoint/2010/main" val="2631257533"/>
      </p:ext>
    </p:extLst>
  </p:cSld>
  <p:clrMapOvr>
    <a:masterClrMapping/>
  </p:clrMapOvr>
  <p:transition spd="med"/>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text, clipart&#10;&#10;Description automatically generated">
            <a:extLst>
              <a:ext uri="{FF2B5EF4-FFF2-40B4-BE49-F238E27FC236}">
                <a16:creationId xmlns:a16="http://schemas.microsoft.com/office/drawing/2014/main" id="{5FB0A047-1E6C-594B-B017-210D9C99719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1269193">
            <a:off x="8686522" y="4993372"/>
            <a:ext cx="6010136" cy="2014909"/>
          </a:xfrm>
          <a:prstGeom prst="rect">
            <a:avLst/>
          </a:prstGeom>
        </p:spPr>
      </p:pic>
      <p:pic>
        <p:nvPicPr>
          <p:cNvPr id="10" name="Picture 9" descr="A picture containing text, clipart&#10;&#10;Description automatically generated">
            <a:extLst>
              <a:ext uri="{FF2B5EF4-FFF2-40B4-BE49-F238E27FC236}">
                <a16:creationId xmlns:a16="http://schemas.microsoft.com/office/drawing/2014/main" id="{967AA597-9B04-D149-823E-303EA746F36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485208">
            <a:off x="10769157" y="-104964"/>
            <a:ext cx="6018784" cy="1997614"/>
          </a:xfrm>
          <a:prstGeom prst="rect">
            <a:avLst/>
          </a:prstGeom>
        </p:spPr>
      </p:pic>
      <p:pic>
        <p:nvPicPr>
          <p:cNvPr id="8" name="Picture 7" descr="Shape&#10;&#10;Description automatically generated with medium confidence">
            <a:extLst>
              <a:ext uri="{FF2B5EF4-FFF2-40B4-BE49-F238E27FC236}">
                <a16:creationId xmlns:a16="http://schemas.microsoft.com/office/drawing/2014/main" id="{B02D7F9F-5239-CD40-BF7B-B031866156D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324329">
            <a:off x="8705945" y="7866875"/>
            <a:ext cx="5992841" cy="1997614"/>
          </a:xfrm>
          <a:prstGeom prst="rect">
            <a:avLst/>
          </a:prstGeom>
        </p:spPr>
      </p:pic>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6">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sp>
        <p:nvSpPr>
          <p:cNvPr id="28" name="tear">
            <a:extLst>
              <a:ext uri="{FF2B5EF4-FFF2-40B4-BE49-F238E27FC236}">
                <a16:creationId xmlns:a16="http://schemas.microsoft.com/office/drawing/2014/main" id="{3E0CFD4D-27A2-7842-AA0C-DAD97EB3ECC4}"/>
              </a:ext>
            </a:extLst>
          </p:cNvPr>
          <p:cNvSpPr txBox="1"/>
          <p:nvPr/>
        </p:nvSpPr>
        <p:spPr>
          <a:xfrm>
            <a:off x="1064404" y="1481621"/>
            <a:ext cx="10875989" cy="222625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3800" dirty="0">
                <a:latin typeface="Gill Sans MT" panose="020B0502020104020203" pitchFamily="34" charset="77"/>
              </a:rPr>
              <a:t>Font Variation</a:t>
            </a:r>
            <a:endParaRPr sz="23900" dirty="0">
              <a:latin typeface="Gill Sans MT" panose="020B0502020104020203" pitchFamily="34" charset="77"/>
            </a:endParaRPr>
          </a:p>
        </p:txBody>
      </p:sp>
      <p:sp>
        <p:nvSpPr>
          <p:cNvPr id="21" name="If you tear paper, cloth, or another material, or if it tears, you pull it into two pieces or you pull it so that a hole appears in it.">
            <a:extLst>
              <a:ext uri="{FF2B5EF4-FFF2-40B4-BE49-F238E27FC236}">
                <a16:creationId xmlns:a16="http://schemas.microsoft.com/office/drawing/2014/main" id="{DDE122B5-346F-A44B-92E3-75F1820ACF77}"/>
              </a:ext>
            </a:extLst>
          </p:cNvPr>
          <p:cNvSpPr txBox="1"/>
          <p:nvPr/>
        </p:nvSpPr>
        <p:spPr>
          <a:xfrm>
            <a:off x="1064404" y="3607454"/>
            <a:ext cx="10875989" cy="139525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2800" dirty="0">
                <a:latin typeface="Gill Sans MT" panose="020B0502020104020203" pitchFamily="34" charset="77"/>
              </a:rPr>
              <a:t>The following display slips contain the same words, but have a more regular font, which have a more regular formation of ‘a’ and ‘g’. Futura is the name of the font.</a:t>
            </a:r>
            <a:endParaRPr sz="2800" dirty="0">
              <a:latin typeface="Gill Sans MT" panose="020B0502020104020203" pitchFamily="34" charset="77"/>
            </a:endParaRPr>
          </a:p>
        </p:txBody>
      </p:sp>
      <p:pic>
        <p:nvPicPr>
          <p:cNvPr id="6" name="Picture 5" descr="A picture containing text, clipart&#10;&#10;Description automatically generated">
            <a:extLst>
              <a:ext uri="{FF2B5EF4-FFF2-40B4-BE49-F238E27FC236}">
                <a16:creationId xmlns:a16="http://schemas.microsoft.com/office/drawing/2014/main" id="{08628CD0-39C1-E74A-B37C-5FFC42F737FA}"/>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226455">
            <a:off x="-1245597" y="5206268"/>
            <a:ext cx="6053375" cy="2058148"/>
          </a:xfrm>
          <a:prstGeom prst="rect">
            <a:avLst/>
          </a:prstGeom>
        </p:spPr>
      </p:pic>
      <p:pic>
        <p:nvPicPr>
          <p:cNvPr id="12" name="Picture 11">
            <a:extLst>
              <a:ext uri="{FF2B5EF4-FFF2-40B4-BE49-F238E27FC236}">
                <a16:creationId xmlns:a16="http://schemas.microsoft.com/office/drawing/2014/main" id="{2BDBCD5E-345F-3B4A-91D1-B5E7C5421099}"/>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rot="21131645">
            <a:off x="-1664480" y="8055994"/>
            <a:ext cx="6027432" cy="2023557"/>
          </a:xfrm>
          <a:prstGeom prst="rect">
            <a:avLst/>
          </a:prstGeom>
        </p:spPr>
      </p:pic>
      <p:pic>
        <p:nvPicPr>
          <p:cNvPr id="14" name="Picture 13" descr="A picture containing shape&#10;&#10;Description automatically generated">
            <a:extLst>
              <a:ext uri="{FF2B5EF4-FFF2-40B4-BE49-F238E27FC236}">
                <a16:creationId xmlns:a16="http://schemas.microsoft.com/office/drawing/2014/main" id="{07D0A907-0844-0D41-8418-B06274E97D23}"/>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rot="485504">
            <a:off x="234677" y="-962024"/>
            <a:ext cx="5604510" cy="1881572"/>
          </a:xfrm>
          <a:prstGeom prst="rect">
            <a:avLst/>
          </a:prstGeom>
        </p:spPr>
      </p:pic>
      <p:pic>
        <p:nvPicPr>
          <p:cNvPr id="33" name="Picture 32">
            <a:extLst>
              <a:ext uri="{FF2B5EF4-FFF2-40B4-BE49-F238E27FC236}">
                <a16:creationId xmlns:a16="http://schemas.microsoft.com/office/drawing/2014/main" id="{23C03125-5CCC-3748-B2EF-F9A23D73A24D}"/>
              </a:ext>
            </a:extLst>
          </p:cNvPr>
          <p:cNvPicPr>
            <a:picLocks noChangeAspect="1"/>
          </p:cNvPicPr>
          <p:nvPr/>
        </p:nvPicPr>
        <p:blipFill rotWithShape="1">
          <a:blip r:embed="rId6">
            <a:extLst>
              <a:ext uri="{28A0092B-C50C-407E-A947-70E740481C1C}">
                <a14:useLocalDpi xmlns:a14="http://schemas.microsoft.com/office/drawing/2010/main" val="0"/>
              </a:ext>
            </a:extLst>
          </a:blip>
          <a:srcRect l="9410" r="12019" b="14894"/>
          <a:stretch/>
        </p:blipFill>
        <p:spPr>
          <a:xfrm>
            <a:off x="5238456" y="6352864"/>
            <a:ext cx="2683972" cy="2217108"/>
          </a:xfrm>
          <a:prstGeom prst="rect">
            <a:avLst/>
          </a:prstGeom>
        </p:spPr>
      </p:pic>
    </p:spTree>
    <p:extLst>
      <p:ext uri="{BB962C8B-B14F-4D97-AF65-F5344CB8AC3E}">
        <p14:creationId xmlns:p14="http://schemas.microsoft.com/office/powerpoint/2010/main" val="1320724412"/>
      </p:ext>
    </p:extLst>
  </p:cSld>
  <p:clrMapOvr>
    <a:masterClrMapping/>
  </p:clrMapOvr>
  <p:transition spd="med"/>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4" name="Rectangle 43">
            <a:extLst>
              <a:ext uri="{FF2B5EF4-FFF2-40B4-BE49-F238E27FC236}">
                <a16:creationId xmlns:a16="http://schemas.microsoft.com/office/drawing/2014/main" id="{0DE4B2CD-9BA7-F745-975D-04D6E068AAAF}"/>
              </a:ext>
            </a:extLst>
          </p:cNvPr>
          <p:cNvSpPr/>
          <p:nvPr/>
        </p:nvSpPr>
        <p:spPr>
          <a:xfrm rot="12470707" flipH="1">
            <a:off x="-9115793" y="1930963"/>
            <a:ext cx="8385165" cy="471924"/>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GB" sz="2400" b="0" i="0" u="none" strike="noStrike" cap="none" spc="0" normalizeH="0" baseline="0" dirty="0">
                <a:ln>
                  <a:noFill/>
                </a:ln>
                <a:solidFill>
                  <a:srgbClr val="FFFFFF"/>
                </a:solidFill>
                <a:effectLst/>
                <a:uFillTx/>
                <a:latin typeface="+mn-lt"/>
                <a:ea typeface="+mn-ea"/>
                <a:cs typeface="+mn-cs"/>
                <a:sym typeface="Helvetica Light"/>
              </a:rPr>
              <a:t>night</a:t>
            </a:r>
          </a:p>
        </p:txBody>
      </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671601" y="284854"/>
            <a:ext cx="7003519" cy="316496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Futura Medium" panose="020B0602020204020303" pitchFamily="34" charset="-79"/>
                <a:ea typeface="Ayuthaya" pitchFamily="2" charset="-34"/>
                <a:cs typeface="Futura Medium" panose="020B0602020204020303" pitchFamily="34" charset="-79"/>
              </a:rPr>
              <a:t>pause</a:t>
            </a:r>
            <a:endParaRPr sz="13800" dirty="0">
              <a:latin typeface="Futura Medium" panose="020B0602020204020303" pitchFamily="34" charset="-79"/>
              <a:ea typeface="Ayuthaya" pitchFamily="2" charset="-34"/>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3089618" y="5767434"/>
            <a:ext cx="10244333" cy="316496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Futura Medium" panose="020B0602020204020303" pitchFamily="34" charset="-79"/>
                <a:cs typeface="Futura Medium" panose="020B0602020204020303" pitchFamily="34" charset="-79"/>
              </a:rPr>
              <a:t>liquid</a:t>
            </a:r>
            <a:endParaRPr sz="28700" dirty="0">
              <a:latin typeface="Futura Medium" panose="020B0602020204020303" pitchFamily="34" charset="-79"/>
              <a:cs typeface="Futura Medium" panose="020B0602020204020303" pitchFamily="34" charset="-79"/>
            </a:endParaRPr>
          </a:p>
        </p:txBody>
      </p:sp>
      <p:pic>
        <p:nvPicPr>
          <p:cNvPr id="2" name="Picture 1">
            <a:extLst>
              <a:ext uri="{FF2B5EF4-FFF2-40B4-BE49-F238E27FC236}">
                <a16:creationId xmlns:a16="http://schemas.microsoft.com/office/drawing/2014/main" id="{D88ED372-5D5D-B808-82A2-EB9A161BF99C}"/>
              </a:ext>
            </a:extLst>
          </p:cNvPr>
          <p:cNvPicPr>
            <a:picLocks noChangeAspect="1"/>
          </p:cNvPicPr>
          <p:nvPr/>
        </p:nvPicPr>
        <p:blipFill>
          <a:blip r:embed="rId4"/>
          <a:stretch>
            <a:fillRect/>
          </a:stretch>
        </p:blipFill>
        <p:spPr>
          <a:xfrm>
            <a:off x="9039455" y="602862"/>
            <a:ext cx="3251200" cy="3251200"/>
          </a:xfrm>
          <a:prstGeom prst="rect">
            <a:avLst/>
          </a:prstGeom>
        </p:spPr>
      </p:pic>
      <p:pic>
        <p:nvPicPr>
          <p:cNvPr id="4" name="Picture 3">
            <a:extLst>
              <a:ext uri="{FF2B5EF4-FFF2-40B4-BE49-F238E27FC236}">
                <a16:creationId xmlns:a16="http://schemas.microsoft.com/office/drawing/2014/main" id="{9628F3E2-8DF5-E8B0-A48D-372065ACBAE9}"/>
              </a:ext>
            </a:extLst>
          </p:cNvPr>
          <p:cNvPicPr>
            <a:picLocks noChangeAspect="1"/>
          </p:cNvPicPr>
          <p:nvPr/>
        </p:nvPicPr>
        <p:blipFill>
          <a:blip r:embed="rId5"/>
          <a:stretch>
            <a:fillRect/>
          </a:stretch>
        </p:blipFill>
        <p:spPr>
          <a:xfrm>
            <a:off x="1149972" y="5724318"/>
            <a:ext cx="3251200" cy="3251200"/>
          </a:xfrm>
          <a:prstGeom prst="rect">
            <a:avLst/>
          </a:prstGeom>
        </p:spPr>
      </p:pic>
    </p:spTree>
    <p:extLst>
      <p:ext uri="{BB962C8B-B14F-4D97-AF65-F5344CB8AC3E}">
        <p14:creationId xmlns:p14="http://schemas.microsoft.com/office/powerpoint/2010/main" val="3529368995"/>
      </p:ext>
    </p:extLst>
  </p:cSld>
  <p:clrMapOvr>
    <a:masterClrMapping/>
  </p:clrMapOvr>
  <p:transition spd="med"/>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08911" y="5189040"/>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084854" y="769884"/>
            <a:ext cx="7886774" cy="265713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Futura Medium" panose="020B0602020204020303" pitchFamily="34" charset="-79"/>
                <a:cs typeface="Futura Medium" panose="020B0602020204020303" pitchFamily="34" charset="-79"/>
              </a:rPr>
              <a:t>naughty</a:t>
            </a:r>
            <a:endParaRPr sz="28700" dirty="0">
              <a:latin typeface="Futura Medium" panose="020B0602020204020303" pitchFamily="34" charset="-79"/>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699202" y="4796109"/>
            <a:ext cx="10419220" cy="37805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Futura Medium" panose="020B0602020204020303" pitchFamily="34" charset="-79"/>
                <a:cs typeface="Futura Medium" panose="020B0602020204020303" pitchFamily="34" charset="-79"/>
              </a:rPr>
              <a:t>scoop</a:t>
            </a:r>
            <a:endParaRPr sz="19900" dirty="0">
              <a:latin typeface="Futura Medium" panose="020B0602020204020303" pitchFamily="34" charset="-79"/>
              <a:cs typeface="Futura Medium" panose="020B0602020204020303" pitchFamily="34" charset="-79"/>
            </a:endParaRPr>
          </a:p>
        </p:txBody>
      </p:sp>
      <p:pic>
        <p:nvPicPr>
          <p:cNvPr id="2" name="Picture 1">
            <a:extLst>
              <a:ext uri="{FF2B5EF4-FFF2-40B4-BE49-F238E27FC236}">
                <a16:creationId xmlns:a16="http://schemas.microsoft.com/office/drawing/2014/main" id="{229148C1-FE19-E298-E25B-8BA4D65D3E90}"/>
              </a:ext>
            </a:extLst>
          </p:cNvPr>
          <p:cNvPicPr>
            <a:picLocks noChangeAspect="1"/>
          </p:cNvPicPr>
          <p:nvPr/>
        </p:nvPicPr>
        <p:blipFill>
          <a:blip r:embed="rId4"/>
          <a:stretch>
            <a:fillRect/>
          </a:stretch>
        </p:blipFill>
        <p:spPr>
          <a:xfrm>
            <a:off x="535499" y="5522653"/>
            <a:ext cx="3251200" cy="3251200"/>
          </a:xfrm>
          <a:prstGeom prst="rect">
            <a:avLst/>
          </a:prstGeom>
        </p:spPr>
      </p:pic>
      <p:pic>
        <p:nvPicPr>
          <p:cNvPr id="4" name="Picture 3">
            <a:extLst>
              <a:ext uri="{FF2B5EF4-FFF2-40B4-BE49-F238E27FC236}">
                <a16:creationId xmlns:a16="http://schemas.microsoft.com/office/drawing/2014/main" id="{4D155704-27A7-0A1E-4805-8F7BCFC211D0}"/>
              </a:ext>
            </a:extLst>
          </p:cNvPr>
          <p:cNvPicPr>
            <a:picLocks noChangeAspect="1"/>
          </p:cNvPicPr>
          <p:nvPr/>
        </p:nvPicPr>
        <p:blipFill>
          <a:blip r:embed="rId5"/>
          <a:stretch>
            <a:fillRect/>
          </a:stretch>
        </p:blipFill>
        <p:spPr>
          <a:xfrm>
            <a:off x="9097351" y="602862"/>
            <a:ext cx="3251200" cy="3251200"/>
          </a:xfrm>
          <a:prstGeom prst="rect">
            <a:avLst/>
          </a:prstGeom>
        </p:spPr>
      </p:pic>
    </p:spTree>
    <p:extLst>
      <p:ext uri="{BB962C8B-B14F-4D97-AF65-F5344CB8AC3E}">
        <p14:creationId xmlns:p14="http://schemas.microsoft.com/office/powerpoint/2010/main" val="4173104952"/>
      </p:ext>
    </p:extLst>
  </p:cSld>
  <p:clrMapOvr>
    <a:masterClrMapping/>
  </p:clrMapOvr>
  <p:transition spd="med"/>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44437" y="-603206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499076" y="502158"/>
            <a:ext cx="6589946" cy="37805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Futura Medium" panose="020B0602020204020303" pitchFamily="34" charset="-79"/>
                <a:cs typeface="Futura Medium" panose="020B0602020204020303" pitchFamily="34" charset="-79"/>
              </a:rPr>
              <a:t>think</a:t>
            </a:r>
            <a:endParaRPr sz="23900" dirty="0">
              <a:latin typeface="Futura Medium" panose="020B0602020204020303" pitchFamily="34" charset="-79"/>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1499076" y="6021350"/>
            <a:ext cx="12346080" cy="265713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Futura Medium" panose="020B0602020204020303" pitchFamily="34" charset="-79"/>
                <a:cs typeface="Futura Medium" panose="020B0602020204020303" pitchFamily="34" charset="-79"/>
              </a:rPr>
              <a:t>portable</a:t>
            </a:r>
            <a:endParaRPr sz="23900" dirty="0">
              <a:latin typeface="Futura Medium" panose="020B0602020204020303" pitchFamily="34" charset="-79"/>
              <a:cs typeface="Futura Medium" panose="020B0602020204020303" pitchFamily="34" charset="-79"/>
            </a:endParaRPr>
          </a:p>
        </p:txBody>
      </p:sp>
      <p:pic>
        <p:nvPicPr>
          <p:cNvPr id="2" name="Picture 1">
            <a:extLst>
              <a:ext uri="{FF2B5EF4-FFF2-40B4-BE49-F238E27FC236}">
                <a16:creationId xmlns:a16="http://schemas.microsoft.com/office/drawing/2014/main" id="{0C535B8B-55A6-B295-A69B-F022148C849C}"/>
              </a:ext>
            </a:extLst>
          </p:cNvPr>
          <p:cNvPicPr>
            <a:picLocks noChangeAspect="1"/>
          </p:cNvPicPr>
          <p:nvPr/>
        </p:nvPicPr>
        <p:blipFill>
          <a:blip r:embed="rId4"/>
          <a:stretch>
            <a:fillRect/>
          </a:stretch>
        </p:blipFill>
        <p:spPr>
          <a:xfrm>
            <a:off x="472526" y="5688602"/>
            <a:ext cx="3251200" cy="3251200"/>
          </a:xfrm>
          <a:prstGeom prst="rect">
            <a:avLst/>
          </a:prstGeom>
        </p:spPr>
      </p:pic>
      <p:pic>
        <p:nvPicPr>
          <p:cNvPr id="4" name="Picture 3">
            <a:extLst>
              <a:ext uri="{FF2B5EF4-FFF2-40B4-BE49-F238E27FC236}">
                <a16:creationId xmlns:a16="http://schemas.microsoft.com/office/drawing/2014/main" id="{3405204F-0D26-EDDD-A20F-B3DF545997C2}"/>
              </a:ext>
            </a:extLst>
          </p:cNvPr>
          <p:cNvPicPr>
            <a:picLocks noChangeAspect="1"/>
          </p:cNvPicPr>
          <p:nvPr/>
        </p:nvPicPr>
        <p:blipFill>
          <a:blip r:embed="rId5"/>
          <a:stretch>
            <a:fillRect/>
          </a:stretch>
        </p:blipFill>
        <p:spPr>
          <a:xfrm>
            <a:off x="8689194" y="766819"/>
            <a:ext cx="3251200" cy="3251200"/>
          </a:xfrm>
          <a:prstGeom prst="rect">
            <a:avLst/>
          </a:prstGeom>
        </p:spPr>
      </p:pic>
    </p:spTree>
    <p:extLst>
      <p:ext uri="{BB962C8B-B14F-4D97-AF65-F5344CB8AC3E}">
        <p14:creationId xmlns:p14="http://schemas.microsoft.com/office/powerpoint/2010/main" val="280775718"/>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Vocabulary Ninja"/>
          <p:cNvSpPr txBox="1"/>
          <p:nvPr/>
        </p:nvSpPr>
        <p:spPr>
          <a:xfrm>
            <a:off x="2762055" y="8514866"/>
            <a:ext cx="102656" cy="79508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500" b="1">
                <a:solidFill>
                  <a:schemeClr val="accent5"/>
                </a:solidFill>
                <a:latin typeface="American Typewriter"/>
                <a:ea typeface="American Typewriter"/>
                <a:cs typeface="American Typewriter"/>
                <a:sym typeface="American Typewriter"/>
              </a:defRPr>
            </a:lvl1pPr>
          </a:lstStyle>
          <a:p>
            <a:endParaRPr dirty="0">
              <a:latin typeface="Gill Sans MT" panose="020B0502020104020203" pitchFamily="34" charset="77"/>
            </a:endParaRPr>
          </a:p>
        </p:txBody>
      </p:sp>
      <p:sp>
        <p:nvSpPr>
          <p:cNvPr id="130" name="This Week's Words"/>
          <p:cNvSpPr txBox="1"/>
          <p:nvPr/>
        </p:nvSpPr>
        <p:spPr>
          <a:xfrm>
            <a:off x="472709" y="430311"/>
            <a:ext cx="12059391" cy="1456809"/>
          </a:xfrm>
          <a:prstGeom prst="rect">
            <a:avLst/>
          </a:prstGeom>
          <a:ln w="12700">
            <a:no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10100">
                <a:solidFill>
                  <a:schemeClr val="accent5"/>
                </a:solidFill>
                <a:latin typeface="Gill Sans SemiBold"/>
                <a:ea typeface="Gill Sans SemiBold"/>
                <a:cs typeface="Gill Sans SemiBold"/>
                <a:sym typeface="Gill Sans SemiBold"/>
              </a:defRPr>
            </a:lvl1pPr>
          </a:lstStyle>
          <a:p>
            <a:r>
              <a:rPr lang="en-GB" sz="88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rPr>
              <a:t>Grasshopper (Tier 1)</a:t>
            </a:r>
            <a:endParaRPr sz="88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endParaRPr>
          </a:p>
        </p:txBody>
      </p:sp>
      <p:sp>
        <p:nvSpPr>
          <p:cNvPr id="133" name="tear"/>
          <p:cNvSpPr txBox="1"/>
          <p:nvPr/>
        </p:nvSpPr>
        <p:spPr>
          <a:xfrm>
            <a:off x="5668669" y="2274766"/>
            <a:ext cx="1784143"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pause	</a:t>
            </a:r>
            <a:endParaRPr b="1" dirty="0">
              <a:latin typeface="Gill Sans MT" panose="020B0502020104020203" pitchFamily="34" charset="77"/>
              <a:sym typeface="American Typewriter"/>
            </a:endParaRPr>
          </a:p>
        </p:txBody>
      </p:sp>
      <p:sp>
        <p:nvSpPr>
          <p:cNvPr id="134" name="office"/>
          <p:cNvSpPr txBox="1"/>
          <p:nvPr/>
        </p:nvSpPr>
        <p:spPr>
          <a:xfrm>
            <a:off x="5703976" y="3183419"/>
            <a:ext cx="1713611"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liquid</a:t>
            </a:r>
            <a:endParaRPr dirty="0">
              <a:latin typeface="Gill Sans MT" panose="020B0502020104020203" pitchFamily="34" charset="77"/>
            </a:endParaRPr>
          </a:p>
        </p:txBody>
      </p:sp>
      <p:sp>
        <p:nvSpPr>
          <p:cNvPr id="135" name="spare"/>
          <p:cNvSpPr txBox="1"/>
          <p:nvPr/>
        </p:nvSpPr>
        <p:spPr>
          <a:xfrm>
            <a:off x="5334471" y="4033018"/>
            <a:ext cx="2452594"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naughty</a:t>
            </a:r>
            <a:endParaRPr b="1" dirty="0">
              <a:latin typeface="Gill Sans MT" panose="020B0502020104020203" pitchFamily="34" charset="77"/>
              <a:sym typeface="American Typewriter"/>
            </a:endParaRPr>
          </a:p>
        </p:txBody>
      </p:sp>
      <p:sp>
        <p:nvSpPr>
          <p:cNvPr id="136" name="chipped"/>
          <p:cNvSpPr txBox="1"/>
          <p:nvPr/>
        </p:nvSpPr>
        <p:spPr>
          <a:xfrm>
            <a:off x="5661498" y="4958818"/>
            <a:ext cx="1798569"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scoop</a:t>
            </a:r>
            <a:endParaRPr dirty="0">
              <a:latin typeface="Gill Sans MT" panose="020B0502020104020203" pitchFamily="34" charset="77"/>
            </a:endParaRPr>
          </a:p>
        </p:txBody>
      </p:sp>
      <p:sp>
        <p:nvSpPr>
          <p:cNvPr id="137" name="lift"/>
          <p:cNvSpPr txBox="1"/>
          <p:nvPr/>
        </p:nvSpPr>
        <p:spPr>
          <a:xfrm>
            <a:off x="5756872" y="5829370"/>
            <a:ext cx="1607812"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think</a:t>
            </a:r>
            <a:endParaRPr dirty="0">
              <a:latin typeface="Gill Sans MT" panose="020B0502020104020203" pitchFamily="34" charset="77"/>
            </a:endParaRPr>
          </a:p>
        </p:txBody>
      </p:sp>
      <p:pic>
        <p:nvPicPr>
          <p:cNvPr id="6" name="Picture 5" descr="A close up of a sign&#10;&#10;Description automatically generated">
            <a:extLst>
              <a:ext uri="{FF2B5EF4-FFF2-40B4-BE49-F238E27FC236}">
                <a16:creationId xmlns:a16="http://schemas.microsoft.com/office/drawing/2014/main" id="{425C565A-0887-F647-81E8-E14EE96CE6C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98591" y="7184741"/>
            <a:ext cx="3124200" cy="2387600"/>
          </a:xfrm>
          <a:prstGeom prst="rect">
            <a:avLst/>
          </a:prstGeom>
        </p:spPr>
      </p:pic>
      <p:grpSp>
        <p:nvGrpSpPr>
          <p:cNvPr id="9" name="Group 8">
            <a:extLst>
              <a:ext uri="{FF2B5EF4-FFF2-40B4-BE49-F238E27FC236}">
                <a16:creationId xmlns:a16="http://schemas.microsoft.com/office/drawing/2014/main" id="{85AC141E-CA5D-8D41-B1C5-845DA38E949D}"/>
              </a:ext>
            </a:extLst>
          </p:cNvPr>
          <p:cNvGrpSpPr/>
          <p:nvPr/>
        </p:nvGrpSpPr>
        <p:grpSpPr>
          <a:xfrm>
            <a:off x="-8642579" y="-164678"/>
            <a:ext cx="10029965" cy="15256120"/>
            <a:chOff x="-8642579" y="-164678"/>
            <a:chExt cx="10029965" cy="15256120"/>
          </a:xfrm>
        </p:grpSpPr>
        <p:sp>
          <p:nvSpPr>
            <p:cNvPr id="3" name="Rectangle 2">
              <a:extLst>
                <a:ext uri="{FF2B5EF4-FFF2-40B4-BE49-F238E27FC236}">
                  <a16:creationId xmlns:a16="http://schemas.microsoft.com/office/drawing/2014/main" id="{32EBAF2A-443F-9D47-8F51-8E2A05EE57A3}"/>
                </a:ext>
              </a:extLst>
            </p:cNvPr>
            <p:cNvSpPr/>
            <p:nvPr/>
          </p:nvSpPr>
          <p:spPr>
            <a:xfrm rot="20706798" flipH="1">
              <a:off x="-8642579" y="-10966"/>
              <a:ext cx="9434333"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8" name="Rectangle 27">
              <a:extLst>
                <a:ext uri="{FF2B5EF4-FFF2-40B4-BE49-F238E27FC236}">
                  <a16:creationId xmlns:a16="http://schemas.microsoft.com/office/drawing/2014/main" id="{5D0D608D-EA4B-C641-B3F4-55E05D9D72CF}"/>
                </a:ext>
              </a:extLst>
            </p:cNvPr>
            <p:cNvSpPr/>
            <p:nvPr/>
          </p:nvSpPr>
          <p:spPr>
            <a:xfrm rot="20706798" flipH="1">
              <a:off x="-8046947" y="-164678"/>
              <a:ext cx="9434333" cy="15102408"/>
            </a:xfrm>
            <a:prstGeom prst="rect">
              <a:avLst/>
            </a:prstGeom>
            <a:solidFill>
              <a:srgbClr val="38E1FF">
                <a:alpha val="32941"/>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10" name="Group 9">
            <a:extLst>
              <a:ext uri="{FF2B5EF4-FFF2-40B4-BE49-F238E27FC236}">
                <a16:creationId xmlns:a16="http://schemas.microsoft.com/office/drawing/2014/main" id="{FB171C41-4AFD-8D4B-A83D-67CE57D57162}"/>
              </a:ext>
            </a:extLst>
          </p:cNvPr>
          <p:cNvGrpSpPr/>
          <p:nvPr/>
        </p:nvGrpSpPr>
        <p:grpSpPr>
          <a:xfrm>
            <a:off x="11782763" y="-862597"/>
            <a:ext cx="8917924" cy="15439250"/>
            <a:chOff x="11782763" y="-862597"/>
            <a:chExt cx="8917924" cy="15439250"/>
          </a:xfrm>
        </p:grpSpPr>
        <p:sp>
          <p:nvSpPr>
            <p:cNvPr id="22" name="Rectangle 21">
              <a:extLst>
                <a:ext uri="{FF2B5EF4-FFF2-40B4-BE49-F238E27FC236}">
                  <a16:creationId xmlns:a16="http://schemas.microsoft.com/office/drawing/2014/main" id="{DDF6FD70-A615-D74C-9710-17CB98A41F5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9" name="Rectangle 28">
              <a:extLst>
                <a:ext uri="{FF2B5EF4-FFF2-40B4-BE49-F238E27FC236}">
                  <a16:creationId xmlns:a16="http://schemas.microsoft.com/office/drawing/2014/main" id="{D4261B65-2D56-2B4A-A149-97BDDFE74A81}"/>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Tree>
    <p:extLst>
      <p:ext uri="{BB962C8B-B14F-4D97-AF65-F5344CB8AC3E}">
        <p14:creationId xmlns:p14="http://schemas.microsoft.com/office/powerpoint/2010/main" val="1884110339"/>
      </p:ext>
    </p:extLst>
  </p:cSld>
  <p:clrMapOvr>
    <a:masterClrMapping/>
  </p:clrMapOvr>
  <p:transition spd="med"/>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104511" y="287620"/>
            <a:ext cx="11999897" cy="37805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Futura Medium" panose="020B0602020204020303" pitchFamily="34" charset="-79"/>
                <a:cs typeface="Futura Medium" panose="020B0602020204020303" pitchFamily="34" charset="-79"/>
              </a:rPr>
              <a:t>taunt</a:t>
            </a:r>
            <a:endParaRPr sz="28700" dirty="0">
              <a:latin typeface="Futura Medium" panose="020B0602020204020303" pitchFamily="34" charset="-79"/>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656000" y="5452016"/>
            <a:ext cx="10288591" cy="37805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Futura Medium" panose="020B0602020204020303" pitchFamily="34" charset="-79"/>
                <a:cs typeface="Futura Medium" panose="020B0602020204020303" pitchFamily="34" charset="-79"/>
              </a:rPr>
              <a:t>value</a:t>
            </a:r>
            <a:endParaRPr sz="13800" dirty="0">
              <a:latin typeface="Futura Medium" panose="020B0602020204020303" pitchFamily="34" charset="-79"/>
              <a:cs typeface="Futura Medium" panose="020B0602020204020303" pitchFamily="34" charset="-79"/>
            </a:endParaRPr>
          </a:p>
        </p:txBody>
      </p:sp>
      <p:pic>
        <p:nvPicPr>
          <p:cNvPr id="2" name="Picture 1">
            <a:extLst>
              <a:ext uri="{FF2B5EF4-FFF2-40B4-BE49-F238E27FC236}">
                <a16:creationId xmlns:a16="http://schemas.microsoft.com/office/drawing/2014/main" id="{737A1B63-81AE-3EAF-0C87-B5B14F3B1546}"/>
              </a:ext>
            </a:extLst>
          </p:cNvPr>
          <p:cNvPicPr>
            <a:picLocks noChangeAspect="1"/>
          </p:cNvPicPr>
          <p:nvPr/>
        </p:nvPicPr>
        <p:blipFill>
          <a:blip r:embed="rId4"/>
          <a:stretch>
            <a:fillRect/>
          </a:stretch>
        </p:blipFill>
        <p:spPr>
          <a:xfrm>
            <a:off x="9057608" y="602862"/>
            <a:ext cx="3251200" cy="3251200"/>
          </a:xfrm>
          <a:prstGeom prst="rect">
            <a:avLst/>
          </a:prstGeom>
        </p:spPr>
      </p:pic>
      <p:pic>
        <p:nvPicPr>
          <p:cNvPr id="4" name="Picture 3">
            <a:extLst>
              <a:ext uri="{FF2B5EF4-FFF2-40B4-BE49-F238E27FC236}">
                <a16:creationId xmlns:a16="http://schemas.microsoft.com/office/drawing/2014/main" id="{0FAC4547-1722-8F39-7C6E-4860CB77FCC9}"/>
              </a:ext>
            </a:extLst>
          </p:cNvPr>
          <p:cNvPicPr>
            <a:picLocks noChangeAspect="1"/>
          </p:cNvPicPr>
          <p:nvPr/>
        </p:nvPicPr>
        <p:blipFill>
          <a:blip r:embed="rId5"/>
          <a:stretch>
            <a:fillRect/>
          </a:stretch>
        </p:blipFill>
        <p:spPr>
          <a:xfrm>
            <a:off x="682708" y="5724319"/>
            <a:ext cx="3251200" cy="3251200"/>
          </a:xfrm>
          <a:prstGeom prst="rect">
            <a:avLst/>
          </a:prstGeom>
        </p:spPr>
      </p:pic>
    </p:spTree>
    <p:extLst>
      <p:ext uri="{BB962C8B-B14F-4D97-AF65-F5344CB8AC3E}">
        <p14:creationId xmlns:p14="http://schemas.microsoft.com/office/powerpoint/2010/main" val="2064441753"/>
      </p:ext>
    </p:extLst>
  </p:cSld>
  <p:clrMapOvr>
    <a:masterClrMapping/>
  </p:clrMapOvr>
  <p:transition spd="med"/>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032063"/>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76531" y="370854"/>
            <a:ext cx="10143937" cy="37805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Futura Medium" panose="020B0602020204020303" pitchFamily="34" charset="-79"/>
                <a:cs typeface="Futura Medium" panose="020B0602020204020303" pitchFamily="34" charset="-79"/>
              </a:rPr>
              <a:t>startle</a:t>
            </a:r>
            <a:endParaRPr sz="5400" dirty="0">
              <a:latin typeface="Futura Medium" panose="020B0602020204020303" pitchFamily="34" charset="-79"/>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183114" y="5459658"/>
            <a:ext cx="10944213" cy="37805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Futura Medium" panose="020B0602020204020303" pitchFamily="34" charset="-79"/>
                <a:cs typeface="Futura Medium" panose="020B0602020204020303" pitchFamily="34" charset="-79"/>
              </a:rPr>
              <a:t>wither</a:t>
            </a:r>
            <a:endParaRPr sz="19900" dirty="0">
              <a:latin typeface="Futura Medium" panose="020B0602020204020303" pitchFamily="34" charset="-79"/>
              <a:cs typeface="Futura Medium" panose="020B0602020204020303" pitchFamily="34" charset="-79"/>
            </a:endParaRPr>
          </a:p>
        </p:txBody>
      </p:sp>
      <p:pic>
        <p:nvPicPr>
          <p:cNvPr id="2" name="Picture 1">
            <a:extLst>
              <a:ext uri="{FF2B5EF4-FFF2-40B4-BE49-F238E27FC236}">
                <a16:creationId xmlns:a16="http://schemas.microsoft.com/office/drawing/2014/main" id="{0A048FAE-40CA-33FF-0D09-57A3B17AD245}"/>
              </a:ext>
            </a:extLst>
          </p:cNvPr>
          <p:cNvPicPr>
            <a:picLocks noChangeAspect="1"/>
          </p:cNvPicPr>
          <p:nvPr/>
        </p:nvPicPr>
        <p:blipFill>
          <a:blip r:embed="rId4"/>
          <a:stretch>
            <a:fillRect/>
          </a:stretch>
        </p:blipFill>
        <p:spPr>
          <a:xfrm>
            <a:off x="9097351" y="602862"/>
            <a:ext cx="3251200" cy="3251200"/>
          </a:xfrm>
          <a:prstGeom prst="rect">
            <a:avLst/>
          </a:prstGeom>
        </p:spPr>
      </p:pic>
      <p:pic>
        <p:nvPicPr>
          <p:cNvPr id="4" name="Picture 3">
            <a:extLst>
              <a:ext uri="{FF2B5EF4-FFF2-40B4-BE49-F238E27FC236}">
                <a16:creationId xmlns:a16="http://schemas.microsoft.com/office/drawing/2014/main" id="{EE751105-5691-AA88-91BD-C759DC7AEB59}"/>
              </a:ext>
            </a:extLst>
          </p:cNvPr>
          <p:cNvPicPr>
            <a:picLocks noChangeAspect="1"/>
          </p:cNvPicPr>
          <p:nvPr/>
        </p:nvPicPr>
        <p:blipFill>
          <a:blip r:embed="rId5"/>
          <a:stretch>
            <a:fillRect/>
          </a:stretch>
        </p:blipFill>
        <p:spPr>
          <a:xfrm>
            <a:off x="194300" y="5721999"/>
            <a:ext cx="3251200" cy="3251200"/>
          </a:xfrm>
          <a:prstGeom prst="rect">
            <a:avLst/>
          </a:prstGeom>
        </p:spPr>
      </p:pic>
    </p:spTree>
    <p:extLst>
      <p:ext uri="{BB962C8B-B14F-4D97-AF65-F5344CB8AC3E}">
        <p14:creationId xmlns:p14="http://schemas.microsoft.com/office/powerpoint/2010/main" val="3777088980"/>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Vocabulary Ninja"/>
          <p:cNvSpPr txBox="1"/>
          <p:nvPr/>
        </p:nvSpPr>
        <p:spPr>
          <a:xfrm>
            <a:off x="2762055" y="8514866"/>
            <a:ext cx="102656" cy="79508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500" b="1">
                <a:solidFill>
                  <a:schemeClr val="accent5"/>
                </a:solidFill>
                <a:latin typeface="American Typewriter"/>
                <a:ea typeface="American Typewriter"/>
                <a:cs typeface="American Typewriter"/>
                <a:sym typeface="American Typewriter"/>
              </a:defRPr>
            </a:lvl1pPr>
          </a:lstStyle>
          <a:p>
            <a:endParaRPr dirty="0">
              <a:latin typeface="Gill Sans MT" panose="020B0502020104020203" pitchFamily="34" charset="77"/>
            </a:endParaRPr>
          </a:p>
        </p:txBody>
      </p:sp>
      <p:sp>
        <p:nvSpPr>
          <p:cNvPr id="130" name="This Week's Words"/>
          <p:cNvSpPr txBox="1"/>
          <p:nvPr/>
        </p:nvSpPr>
        <p:spPr>
          <a:xfrm>
            <a:off x="1407262" y="368756"/>
            <a:ext cx="10190290" cy="1579920"/>
          </a:xfrm>
          <a:prstGeom prst="rect">
            <a:avLst/>
          </a:prstGeom>
          <a:ln w="12700">
            <a:no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10100">
                <a:solidFill>
                  <a:schemeClr val="accent5"/>
                </a:solidFill>
                <a:latin typeface="Gill Sans SemiBold"/>
                <a:ea typeface="Gill Sans SemiBold"/>
                <a:cs typeface="Gill Sans SemiBold"/>
                <a:sym typeface="Gill Sans SemiBold"/>
              </a:defRPr>
            </a:lvl1pPr>
          </a:lstStyle>
          <a:p>
            <a:r>
              <a:rPr lang="en-GB" sz="96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rPr>
              <a:t>Shinobi (Tier 2)</a:t>
            </a:r>
            <a:endParaRPr sz="96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endParaRPr>
          </a:p>
        </p:txBody>
      </p:sp>
      <p:sp>
        <p:nvSpPr>
          <p:cNvPr id="138" name="mutter"/>
          <p:cNvSpPr txBox="1"/>
          <p:nvPr/>
        </p:nvSpPr>
        <p:spPr>
          <a:xfrm>
            <a:off x="5720853" y="3418118"/>
            <a:ext cx="1679948"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taunt</a:t>
            </a:r>
            <a:endParaRPr b="1" dirty="0">
              <a:latin typeface="Gill Sans MT" panose="020B0502020104020203" pitchFamily="34" charset="77"/>
              <a:sym typeface="American Typewriter"/>
            </a:endParaRPr>
          </a:p>
        </p:txBody>
      </p:sp>
      <p:sp>
        <p:nvSpPr>
          <p:cNvPr id="140" name="tolerate"/>
          <p:cNvSpPr txBox="1"/>
          <p:nvPr/>
        </p:nvSpPr>
        <p:spPr>
          <a:xfrm>
            <a:off x="5262387" y="2522165"/>
            <a:ext cx="2596866"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portable</a:t>
            </a:r>
            <a:endParaRPr dirty="0">
              <a:latin typeface="Gill Sans MT" panose="020B0502020104020203" pitchFamily="34" charset="77"/>
            </a:endParaRPr>
          </a:p>
        </p:txBody>
      </p:sp>
      <p:sp>
        <p:nvSpPr>
          <p:cNvPr id="141" name="fixation"/>
          <p:cNvSpPr txBox="1"/>
          <p:nvPr/>
        </p:nvSpPr>
        <p:spPr>
          <a:xfrm>
            <a:off x="5740898" y="4280417"/>
            <a:ext cx="1639873"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value</a:t>
            </a:r>
            <a:endParaRPr dirty="0">
              <a:latin typeface="Gill Sans MT" panose="020B0502020104020203" pitchFamily="34" charset="77"/>
            </a:endParaRPr>
          </a:p>
        </p:txBody>
      </p:sp>
      <p:grpSp>
        <p:nvGrpSpPr>
          <p:cNvPr id="9" name="Group 8">
            <a:extLst>
              <a:ext uri="{FF2B5EF4-FFF2-40B4-BE49-F238E27FC236}">
                <a16:creationId xmlns:a16="http://schemas.microsoft.com/office/drawing/2014/main" id="{85AC141E-CA5D-8D41-B1C5-845DA38E949D}"/>
              </a:ext>
            </a:extLst>
          </p:cNvPr>
          <p:cNvGrpSpPr/>
          <p:nvPr/>
        </p:nvGrpSpPr>
        <p:grpSpPr>
          <a:xfrm>
            <a:off x="-8642579" y="-164678"/>
            <a:ext cx="10029965" cy="15256120"/>
            <a:chOff x="-8642579" y="-164678"/>
            <a:chExt cx="10029965" cy="15256120"/>
          </a:xfrm>
        </p:grpSpPr>
        <p:sp>
          <p:nvSpPr>
            <p:cNvPr id="3" name="Rectangle 2">
              <a:extLst>
                <a:ext uri="{FF2B5EF4-FFF2-40B4-BE49-F238E27FC236}">
                  <a16:creationId xmlns:a16="http://schemas.microsoft.com/office/drawing/2014/main" id="{32EBAF2A-443F-9D47-8F51-8E2A05EE57A3}"/>
                </a:ext>
              </a:extLst>
            </p:cNvPr>
            <p:cNvSpPr/>
            <p:nvPr/>
          </p:nvSpPr>
          <p:spPr>
            <a:xfrm rot="20706798" flipH="1">
              <a:off x="-8642579" y="-10966"/>
              <a:ext cx="9434333"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8" name="Rectangle 27">
              <a:extLst>
                <a:ext uri="{FF2B5EF4-FFF2-40B4-BE49-F238E27FC236}">
                  <a16:creationId xmlns:a16="http://schemas.microsoft.com/office/drawing/2014/main" id="{5D0D608D-EA4B-C641-B3F4-55E05D9D72CF}"/>
                </a:ext>
              </a:extLst>
            </p:cNvPr>
            <p:cNvSpPr/>
            <p:nvPr/>
          </p:nvSpPr>
          <p:spPr>
            <a:xfrm rot="20706798" flipH="1">
              <a:off x="-8046947" y="-164678"/>
              <a:ext cx="9434333" cy="15102408"/>
            </a:xfrm>
            <a:prstGeom prst="rect">
              <a:avLst/>
            </a:prstGeom>
            <a:solidFill>
              <a:srgbClr val="38E1FF">
                <a:alpha val="32941"/>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10" name="Group 9">
            <a:extLst>
              <a:ext uri="{FF2B5EF4-FFF2-40B4-BE49-F238E27FC236}">
                <a16:creationId xmlns:a16="http://schemas.microsoft.com/office/drawing/2014/main" id="{FB171C41-4AFD-8D4B-A83D-67CE57D57162}"/>
              </a:ext>
            </a:extLst>
          </p:cNvPr>
          <p:cNvGrpSpPr/>
          <p:nvPr/>
        </p:nvGrpSpPr>
        <p:grpSpPr>
          <a:xfrm>
            <a:off x="11782763" y="-862597"/>
            <a:ext cx="8917924" cy="15439250"/>
            <a:chOff x="11782763" y="-862597"/>
            <a:chExt cx="8917924" cy="15439250"/>
          </a:xfrm>
        </p:grpSpPr>
        <p:sp>
          <p:nvSpPr>
            <p:cNvPr id="22" name="Rectangle 21">
              <a:extLst>
                <a:ext uri="{FF2B5EF4-FFF2-40B4-BE49-F238E27FC236}">
                  <a16:creationId xmlns:a16="http://schemas.microsoft.com/office/drawing/2014/main" id="{DDF6FD70-A615-D74C-9710-17CB98A41F5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9" name="Rectangle 28">
              <a:extLst>
                <a:ext uri="{FF2B5EF4-FFF2-40B4-BE49-F238E27FC236}">
                  <a16:creationId xmlns:a16="http://schemas.microsoft.com/office/drawing/2014/main" id="{D4261B65-2D56-2B4A-A149-97BDDFE74A81}"/>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24" name="Picture 23" descr="A close up of a sign&#10;&#10;Description automatically generated">
            <a:extLst>
              <a:ext uri="{FF2B5EF4-FFF2-40B4-BE49-F238E27FC236}">
                <a16:creationId xmlns:a16="http://schemas.microsoft.com/office/drawing/2014/main" id="{12CD5A4C-BE25-E144-93E5-DE9DD9D8068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98591" y="7184741"/>
            <a:ext cx="3124200" cy="2387600"/>
          </a:xfrm>
          <a:prstGeom prst="rect">
            <a:avLst/>
          </a:prstGeom>
        </p:spPr>
      </p:pic>
      <p:sp>
        <p:nvSpPr>
          <p:cNvPr id="16" name="fixation">
            <a:extLst>
              <a:ext uri="{FF2B5EF4-FFF2-40B4-BE49-F238E27FC236}">
                <a16:creationId xmlns:a16="http://schemas.microsoft.com/office/drawing/2014/main" id="{54CA246C-41EE-5949-B05E-5758EA3BD8F4}"/>
              </a:ext>
            </a:extLst>
          </p:cNvPr>
          <p:cNvSpPr txBox="1"/>
          <p:nvPr/>
        </p:nvSpPr>
        <p:spPr>
          <a:xfrm>
            <a:off x="5496615" y="5188117"/>
            <a:ext cx="2011769"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startle</a:t>
            </a:r>
            <a:endParaRPr dirty="0">
              <a:latin typeface="Gill Sans MT" panose="020B0502020104020203" pitchFamily="34" charset="77"/>
            </a:endParaRPr>
          </a:p>
        </p:txBody>
      </p:sp>
      <p:sp>
        <p:nvSpPr>
          <p:cNvPr id="17" name="fixation">
            <a:extLst>
              <a:ext uri="{FF2B5EF4-FFF2-40B4-BE49-F238E27FC236}">
                <a16:creationId xmlns:a16="http://schemas.microsoft.com/office/drawing/2014/main" id="{19D6E91F-8371-BF4E-B734-F3CE5F59AC7D}"/>
              </a:ext>
            </a:extLst>
          </p:cNvPr>
          <p:cNvSpPr txBox="1"/>
          <p:nvPr/>
        </p:nvSpPr>
        <p:spPr>
          <a:xfrm>
            <a:off x="5495826" y="5996646"/>
            <a:ext cx="2013373"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wither</a:t>
            </a:r>
            <a:endParaRPr dirty="0">
              <a:latin typeface="Gill Sans MT" panose="020B0502020104020203" pitchFamily="34" charset="77"/>
            </a:endParaRPr>
          </a:p>
        </p:txBody>
      </p:sp>
    </p:spTree>
    <p:extLst>
      <p:ext uri="{BB962C8B-B14F-4D97-AF65-F5344CB8AC3E}">
        <p14:creationId xmlns:p14="http://schemas.microsoft.com/office/powerpoint/2010/main" val="2057408785"/>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751855" y="358709"/>
            <a:ext cx="11006218" cy="10259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930331" y="1309202"/>
            <a:ext cx="2157643"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pause</a:t>
            </a:r>
            <a:endParaRPr dirty="0">
              <a:latin typeface="Gill Sans MT" panose="020B0502020104020203" pitchFamily="34" charset="77"/>
            </a:endParaRPr>
          </a:p>
        </p:txBody>
      </p:sp>
      <p:sp>
        <p:nvSpPr>
          <p:cNvPr id="152" name="Definition:"/>
          <p:cNvSpPr txBox="1"/>
          <p:nvPr/>
        </p:nvSpPr>
        <p:spPr>
          <a:xfrm>
            <a:off x="2212466" y="3137585"/>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414288" y="1645578"/>
            <a:ext cx="4616262"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verb / noun</a:t>
            </a:r>
            <a:r>
              <a:rPr dirty="0">
                <a:latin typeface="Gill Sans MT" panose="020B0502020104020203" pitchFamily="34" charset="77"/>
              </a:rPr>
              <a:t>)</a:t>
            </a:r>
          </a:p>
        </p:txBody>
      </p:sp>
      <p:sp>
        <p:nvSpPr>
          <p:cNvPr id="155" name="The was a tear in Freddie’s new school jumper."/>
          <p:cNvSpPr txBox="1"/>
          <p:nvPr/>
        </p:nvSpPr>
        <p:spPr>
          <a:xfrm>
            <a:off x="0" y="6487554"/>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latin typeface="Gill Sans MT" panose="020B0502020104020203" pitchFamily="34" charset="77"/>
              </a:rPr>
              <a:t>Jerome </a:t>
            </a:r>
            <a:r>
              <a:rPr lang="en-GB" sz="4000" b="1" dirty="0">
                <a:latin typeface="Gill Sans MT" panose="020B0502020104020203" pitchFamily="34" charset="77"/>
              </a:rPr>
              <a:t>paused</a:t>
            </a:r>
            <a:r>
              <a:rPr lang="en-GB" sz="4000" dirty="0">
                <a:latin typeface="Gill Sans MT" panose="020B0502020104020203" pitchFamily="34" charset="77"/>
              </a:rPr>
              <a:t> before he gave his answer.</a:t>
            </a: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pause</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4" name="Table 2">
            <a:extLst>
              <a:ext uri="{FF2B5EF4-FFF2-40B4-BE49-F238E27FC236}">
                <a16:creationId xmlns:a16="http://schemas.microsoft.com/office/drawing/2014/main" id="{D63B5FE3-48DF-DACA-FE7C-1418E421E613}"/>
              </a:ext>
            </a:extLst>
          </p:cNvPr>
          <p:cNvGraphicFramePr>
            <a:graphicFrameLocks noGrp="1"/>
          </p:cNvGraphicFramePr>
          <p:nvPr>
            <p:extLst>
              <p:ext uri="{D42A27DB-BD31-4B8C-83A1-F6EECF244321}">
                <p14:modId xmlns:p14="http://schemas.microsoft.com/office/powerpoint/2010/main" val="3978493295"/>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stop</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continue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was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had to</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halt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proceed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claws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moment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
        <p:nvSpPr>
          <p:cNvPr id="5" name="TextBox 4">
            <a:extLst>
              <a:ext uri="{FF2B5EF4-FFF2-40B4-BE49-F238E27FC236}">
                <a16:creationId xmlns:a16="http://schemas.microsoft.com/office/drawing/2014/main" id="{83857ADC-3FE5-15AA-37E3-BB2130E0C18E}"/>
              </a:ext>
            </a:extLst>
          </p:cNvPr>
          <p:cNvSpPr txBox="1"/>
          <p:nvPr/>
        </p:nvSpPr>
        <p:spPr>
          <a:xfrm>
            <a:off x="901731" y="4117896"/>
            <a:ext cx="6270034" cy="176458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kumimoji="0" lang="en-GB" sz="3600" b="0" i="0" u="none" strike="noStrike" cap="none" spc="0" normalizeH="0" baseline="0" dirty="0">
                <a:ln>
                  <a:noFill/>
                </a:ln>
                <a:solidFill>
                  <a:srgbClr val="000000"/>
                </a:solidFill>
                <a:effectLst/>
                <a:uFillTx/>
                <a:latin typeface="Gill Sans MT" panose="020B0502020104020203" pitchFamily="34" charset="77"/>
                <a:sym typeface="Helvetica Light"/>
              </a:rPr>
              <a:t>If you pause while you are doing something, you stop for a short period and then continue.</a:t>
            </a:r>
          </a:p>
        </p:txBody>
      </p:sp>
      <p:pic>
        <p:nvPicPr>
          <p:cNvPr id="2" name="Picture 1">
            <a:extLst>
              <a:ext uri="{FF2B5EF4-FFF2-40B4-BE49-F238E27FC236}">
                <a16:creationId xmlns:a16="http://schemas.microsoft.com/office/drawing/2014/main" id="{4C2CD463-3565-A8C2-9AF2-4FB56EFDCD72}"/>
              </a:ext>
            </a:extLst>
          </p:cNvPr>
          <p:cNvPicPr>
            <a:picLocks noChangeAspect="1"/>
          </p:cNvPicPr>
          <p:nvPr/>
        </p:nvPicPr>
        <p:blipFill>
          <a:blip r:embed="rId4"/>
          <a:stretch>
            <a:fillRect/>
          </a:stretch>
        </p:blipFill>
        <p:spPr>
          <a:xfrm>
            <a:off x="8545721" y="2799396"/>
            <a:ext cx="3251200" cy="3251200"/>
          </a:xfrm>
          <a:prstGeom prst="rect">
            <a:avLst/>
          </a:prstGeom>
        </p:spPr>
      </p:pic>
    </p:spTree>
    <p:extLst>
      <p:ext uri="{BB962C8B-B14F-4D97-AF65-F5344CB8AC3E}">
        <p14:creationId xmlns:p14="http://schemas.microsoft.com/office/powerpoint/2010/main" val="1497034231"/>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751855" y="358709"/>
            <a:ext cx="11006218" cy="10259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984838" y="1309202"/>
            <a:ext cx="2048638"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liquid</a:t>
            </a:r>
            <a:endParaRPr dirty="0">
              <a:latin typeface="Gill Sans MT" panose="020B0502020104020203" pitchFamily="34" charset="77"/>
            </a:endParaRPr>
          </a:p>
        </p:txBody>
      </p:sp>
      <p:sp>
        <p:nvSpPr>
          <p:cNvPr id="152" name="Definition:"/>
          <p:cNvSpPr txBox="1"/>
          <p:nvPr/>
        </p:nvSpPr>
        <p:spPr>
          <a:xfrm>
            <a:off x="2212466" y="3303841"/>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noun</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371120" y="4226883"/>
            <a:ext cx="7403467" cy="176458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A liquid is a substance which is not solid but which flows and can be poured, for example water.</a:t>
            </a:r>
          </a:p>
        </p:txBody>
      </p:sp>
      <p:sp>
        <p:nvSpPr>
          <p:cNvPr id="155" name="The was a tear in Freddie’s new school jumper."/>
          <p:cNvSpPr txBox="1"/>
          <p:nvPr/>
        </p:nvSpPr>
        <p:spPr>
          <a:xfrm>
            <a:off x="0" y="6403929"/>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latin typeface="Gill Sans MT" panose="020B0502020104020203" pitchFamily="34" charset="77"/>
              </a:rPr>
              <a:t>Catherine poured the </a:t>
            </a:r>
            <a:r>
              <a:rPr lang="en-GB" sz="4000" b="1" dirty="0">
                <a:latin typeface="Gill Sans MT" panose="020B0502020104020203" pitchFamily="34" charset="77"/>
              </a:rPr>
              <a:t>liquid</a:t>
            </a:r>
            <a:r>
              <a:rPr lang="en-GB" sz="4000" dirty="0">
                <a:latin typeface="Gill Sans MT" panose="020B0502020104020203" pitchFamily="34" charset="77"/>
              </a:rPr>
              <a:t> into her cup.</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liq-uid</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3" name="Table 2">
            <a:extLst>
              <a:ext uri="{FF2B5EF4-FFF2-40B4-BE49-F238E27FC236}">
                <a16:creationId xmlns:a16="http://schemas.microsoft.com/office/drawing/2014/main" id="{9E243FE5-981C-C8BE-24C7-A7E4A6D65449}"/>
              </a:ext>
            </a:extLst>
          </p:cNvPr>
          <p:cNvGraphicFramePr>
            <a:graphicFrameLocks noGrp="1"/>
          </p:cNvGraphicFramePr>
          <p:nvPr>
            <p:extLst>
              <p:ext uri="{D42A27DB-BD31-4B8C-83A1-F6EECF244321}">
                <p14:modId xmlns:p14="http://schemas.microsoft.com/office/powerpoint/2010/main" val="464771756"/>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fluid </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gas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-ity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drink</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wet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solid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cold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2" name="Picture 1">
            <a:extLst>
              <a:ext uri="{FF2B5EF4-FFF2-40B4-BE49-F238E27FC236}">
                <a16:creationId xmlns:a16="http://schemas.microsoft.com/office/drawing/2014/main" id="{ED41A971-88CC-A9DB-F6A4-840BD9D51FAB}"/>
              </a:ext>
            </a:extLst>
          </p:cNvPr>
          <p:cNvPicPr>
            <a:picLocks noChangeAspect="1"/>
          </p:cNvPicPr>
          <p:nvPr/>
        </p:nvPicPr>
        <p:blipFill>
          <a:blip r:embed="rId4"/>
          <a:stretch>
            <a:fillRect/>
          </a:stretch>
        </p:blipFill>
        <p:spPr>
          <a:xfrm>
            <a:off x="8608049" y="2714628"/>
            <a:ext cx="3251200" cy="3251200"/>
          </a:xfrm>
          <a:prstGeom prst="rect">
            <a:avLst/>
          </a:prstGeom>
        </p:spPr>
      </p:pic>
    </p:spTree>
    <p:extLst>
      <p:ext uri="{BB962C8B-B14F-4D97-AF65-F5344CB8AC3E}">
        <p14:creationId xmlns:p14="http://schemas.microsoft.com/office/powerpoint/2010/main" val="1728328475"/>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751855" y="358709"/>
            <a:ext cx="11006218" cy="10259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636185" y="1339979"/>
            <a:ext cx="2745945" cy="111825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sz="6600" dirty="0">
                <a:latin typeface="Gill Sans MT" panose="020B0502020104020203" pitchFamily="34" charset="77"/>
              </a:rPr>
              <a:t>naughty</a:t>
            </a:r>
            <a:endParaRPr dirty="0">
              <a:latin typeface="Gill Sans MT" panose="020B0502020104020203" pitchFamily="34" charset="77"/>
            </a:endParaRPr>
          </a:p>
        </p:txBody>
      </p:sp>
      <p:sp>
        <p:nvSpPr>
          <p:cNvPr id="152" name="Definition:"/>
          <p:cNvSpPr txBox="1"/>
          <p:nvPr/>
        </p:nvSpPr>
        <p:spPr>
          <a:xfrm>
            <a:off x="2212466" y="3220713"/>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76355"/>
            <a:ext cx="4232357"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sz="3200" dirty="0">
                <a:latin typeface="Gill Sans MT" panose="020B0502020104020203" pitchFamily="34" charset="77"/>
              </a:rPr>
              <a:t>(</a:t>
            </a:r>
            <a:r>
              <a:rPr lang="en-GB" sz="3200" dirty="0">
                <a:latin typeface="Gill Sans MT" panose="020B0502020104020203" pitchFamily="34" charset="77"/>
              </a:rPr>
              <a:t>adjective</a:t>
            </a:r>
            <a:r>
              <a:rPr sz="3200"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648182" y="3998774"/>
            <a:ext cx="6685306" cy="231858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If you say that a child is naughty, you mean that they behave badly or do not do what they are told.</a:t>
            </a:r>
          </a:p>
        </p:txBody>
      </p:sp>
      <p:sp>
        <p:nvSpPr>
          <p:cNvPr id="155" name="The was a tear in Freddie’s new school jumper."/>
          <p:cNvSpPr txBox="1"/>
          <p:nvPr/>
        </p:nvSpPr>
        <p:spPr>
          <a:xfrm>
            <a:off x="184821" y="6587127"/>
            <a:ext cx="12635157"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latin typeface="Gill Sans MT" panose="020B0502020104020203" pitchFamily="34" charset="77"/>
              </a:rPr>
              <a:t>Shaz was being </a:t>
            </a:r>
            <a:r>
              <a:rPr lang="en-GB" sz="4000" b="1" dirty="0">
                <a:latin typeface="Gill Sans MT" panose="020B0502020104020203" pitchFamily="34" charset="77"/>
              </a:rPr>
              <a:t>naughty</a:t>
            </a:r>
            <a:r>
              <a:rPr lang="en-GB" sz="4000" dirty="0">
                <a:latin typeface="Gill Sans MT" panose="020B0502020104020203" pitchFamily="34" charset="77"/>
              </a:rPr>
              <a:t> in the lesson.</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naugh-ty</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3" name="Table 2">
            <a:extLst>
              <a:ext uri="{FF2B5EF4-FFF2-40B4-BE49-F238E27FC236}">
                <a16:creationId xmlns:a16="http://schemas.microsoft.com/office/drawing/2014/main" id="{D6641C55-3E1F-FF5E-442D-EDA0ED110A8B}"/>
              </a:ext>
            </a:extLst>
          </p:cNvPr>
          <p:cNvGraphicFramePr>
            <a:graphicFrameLocks noGrp="1"/>
          </p:cNvGraphicFramePr>
          <p:nvPr>
            <p:extLst>
              <p:ext uri="{D42A27DB-BD31-4B8C-83A1-F6EECF244321}">
                <p14:modId xmlns:p14="http://schemas.microsoft.com/office/powerpoint/2010/main" val="400346166"/>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unruly </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good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very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bad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obedient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child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2" name="Picture 1">
            <a:extLst>
              <a:ext uri="{FF2B5EF4-FFF2-40B4-BE49-F238E27FC236}">
                <a16:creationId xmlns:a16="http://schemas.microsoft.com/office/drawing/2014/main" id="{CE08FE63-4ADB-42D3-8E1B-66D2A073CAF0}"/>
              </a:ext>
            </a:extLst>
          </p:cNvPr>
          <p:cNvPicPr>
            <a:picLocks noChangeAspect="1"/>
          </p:cNvPicPr>
          <p:nvPr/>
        </p:nvPicPr>
        <p:blipFill>
          <a:blip r:embed="rId4"/>
          <a:stretch>
            <a:fillRect/>
          </a:stretch>
        </p:blipFill>
        <p:spPr>
          <a:xfrm>
            <a:off x="8296522" y="2728004"/>
            <a:ext cx="3251200" cy="3251200"/>
          </a:xfrm>
          <a:prstGeom prst="rect">
            <a:avLst/>
          </a:prstGeom>
        </p:spPr>
      </p:pic>
    </p:spTree>
    <p:extLst>
      <p:ext uri="{BB962C8B-B14F-4D97-AF65-F5344CB8AC3E}">
        <p14:creationId xmlns:p14="http://schemas.microsoft.com/office/powerpoint/2010/main" val="1796050147"/>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751855" y="358709"/>
            <a:ext cx="11006218" cy="10259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869434" y="1309202"/>
            <a:ext cx="2279470"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scoop</a:t>
            </a:r>
            <a:endParaRPr dirty="0">
              <a:latin typeface="Gill Sans MT" panose="020B0502020104020203" pitchFamily="34" charset="77"/>
            </a:endParaRPr>
          </a:p>
        </p:txBody>
      </p:sp>
      <p:sp>
        <p:nvSpPr>
          <p:cNvPr id="152" name="Definition:"/>
          <p:cNvSpPr txBox="1"/>
          <p:nvPr/>
        </p:nvSpPr>
        <p:spPr>
          <a:xfrm>
            <a:off x="2212466" y="3220713"/>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verb / noun)</a:t>
            </a:r>
            <a:endParaRPr dirty="0">
              <a:latin typeface="Gill Sans MT" panose="020B0502020104020203" pitchFamily="34" charset="77"/>
            </a:endParaRPr>
          </a:p>
        </p:txBody>
      </p:sp>
      <p:sp>
        <p:nvSpPr>
          <p:cNvPr id="154" name="If you tear paper, cloth, or another material, or if it tears, you pull it into two pieces or you pull it so that a hole appears in it."/>
          <p:cNvSpPr txBox="1"/>
          <p:nvPr/>
        </p:nvSpPr>
        <p:spPr>
          <a:xfrm>
            <a:off x="524572" y="3973767"/>
            <a:ext cx="6832192" cy="231858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If you scoop a person or thing somewhere, you put your hands or arms under or round them and quickly move them there.</a:t>
            </a:r>
          </a:p>
        </p:txBody>
      </p:sp>
      <p:sp>
        <p:nvSpPr>
          <p:cNvPr id="155" name="The was a tear in Freddie’s new school jumper."/>
          <p:cNvSpPr txBox="1"/>
          <p:nvPr/>
        </p:nvSpPr>
        <p:spPr>
          <a:xfrm>
            <a:off x="138986" y="6699392"/>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solidFill>
                  <a:schemeClr val="accent2"/>
                </a:solidFill>
                <a:latin typeface="Gill Sans MT" panose="020B0502020104020203" pitchFamily="34" charset="77"/>
              </a:rPr>
              <a:t>Gavin </a:t>
            </a:r>
            <a:r>
              <a:rPr lang="en-GB" sz="4000" b="1" dirty="0">
                <a:solidFill>
                  <a:schemeClr val="accent2"/>
                </a:solidFill>
                <a:latin typeface="Gill Sans MT" panose="020B0502020104020203" pitchFamily="34" charset="77"/>
              </a:rPr>
              <a:t>scooped</a:t>
            </a:r>
            <a:r>
              <a:rPr lang="en-GB" sz="4000" dirty="0">
                <a:solidFill>
                  <a:schemeClr val="accent2"/>
                </a:solidFill>
                <a:latin typeface="Gill Sans MT" panose="020B0502020104020203" pitchFamily="34" charset="77"/>
              </a:rPr>
              <a:t> up the paper that fell on the floor.</a:t>
            </a:r>
            <a:endParaRPr sz="4000" dirty="0">
              <a:solidFill>
                <a:schemeClr val="accent2"/>
              </a:solidFill>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scoop</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3" name="Table 2">
            <a:extLst>
              <a:ext uri="{FF2B5EF4-FFF2-40B4-BE49-F238E27FC236}">
                <a16:creationId xmlns:a16="http://schemas.microsoft.com/office/drawing/2014/main" id="{8BC909F2-CE4B-03EF-B95C-4A293A8D2E6B}"/>
              </a:ext>
            </a:extLst>
          </p:cNvPr>
          <p:cNvGraphicFramePr>
            <a:graphicFrameLocks noGrp="1"/>
          </p:cNvGraphicFramePr>
          <p:nvPr>
            <p:extLst>
              <p:ext uri="{D42A27DB-BD31-4B8C-83A1-F6EECF244321}">
                <p14:modId xmlns:p14="http://schemas.microsoft.com/office/powerpoint/2010/main" val="341337759"/>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dig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group</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arms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list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-ing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loop</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food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2" name="Picture 1">
            <a:extLst>
              <a:ext uri="{FF2B5EF4-FFF2-40B4-BE49-F238E27FC236}">
                <a16:creationId xmlns:a16="http://schemas.microsoft.com/office/drawing/2014/main" id="{A318BBAD-6DF1-47E6-8ED4-EBAA17DDB8DE}"/>
              </a:ext>
            </a:extLst>
          </p:cNvPr>
          <p:cNvPicPr>
            <a:picLocks noChangeAspect="1"/>
          </p:cNvPicPr>
          <p:nvPr/>
        </p:nvPicPr>
        <p:blipFill>
          <a:blip r:embed="rId4"/>
          <a:stretch>
            <a:fillRect/>
          </a:stretch>
        </p:blipFill>
        <p:spPr>
          <a:xfrm>
            <a:off x="8569627" y="2846401"/>
            <a:ext cx="3251200" cy="3251200"/>
          </a:xfrm>
          <a:prstGeom prst="rect">
            <a:avLst/>
          </a:prstGeom>
        </p:spPr>
      </p:pic>
    </p:spTree>
    <p:extLst>
      <p:ext uri="{BB962C8B-B14F-4D97-AF65-F5344CB8AC3E}">
        <p14:creationId xmlns:p14="http://schemas.microsoft.com/office/powerpoint/2010/main" val="3531663813"/>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6046573" y="1309202"/>
            <a:ext cx="1925207"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think</a:t>
            </a:r>
            <a:endParaRPr dirty="0">
              <a:latin typeface="Gill Sans MT" panose="020B0502020104020203" pitchFamily="34" charset="77"/>
            </a:endParaRPr>
          </a:p>
        </p:txBody>
      </p:sp>
      <p:sp>
        <p:nvSpPr>
          <p:cNvPr id="152" name="Definition:"/>
          <p:cNvSpPr txBox="1"/>
          <p:nvPr/>
        </p:nvSpPr>
        <p:spPr>
          <a:xfrm>
            <a:off x="2212466" y="3220713"/>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lang="en-GB" dirty="0">
                <a:latin typeface="Gill Sans MT" panose="020B0502020104020203" pitchFamily="34" charset="77"/>
              </a:rPr>
              <a:t>(verb</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445212" y="4370173"/>
            <a:ext cx="7336290" cy="176458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When you think about ideas or problems, you make a mental effort to consider them.</a:t>
            </a:r>
          </a:p>
        </p:txBody>
      </p:sp>
      <p:sp>
        <p:nvSpPr>
          <p:cNvPr id="155" name="The was a tear in Freddie’s new school jumper."/>
          <p:cNvSpPr txBox="1"/>
          <p:nvPr/>
        </p:nvSpPr>
        <p:spPr>
          <a:xfrm>
            <a:off x="2556" y="6526512"/>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latin typeface="Gill Sans MT" panose="020B0502020104020203" pitchFamily="34" charset="77"/>
              </a:rPr>
              <a:t>Jemma had to </a:t>
            </a:r>
            <a:r>
              <a:rPr lang="en-GB" sz="4000" b="1" dirty="0">
                <a:latin typeface="Gill Sans MT" panose="020B0502020104020203" pitchFamily="34" charset="77"/>
              </a:rPr>
              <a:t>think</a:t>
            </a:r>
            <a:r>
              <a:rPr lang="en-GB" sz="4000" dirty="0">
                <a:latin typeface="Gill Sans MT" panose="020B0502020104020203" pitchFamily="34" charset="77"/>
              </a:rPr>
              <a:t> about the answer before replying.</a:t>
            </a: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lang="en-GB" dirty="0">
                <a:latin typeface="Gill Sans MT" panose="020B0502020104020203" pitchFamily="34" charset="77"/>
              </a:rPr>
              <a:t>(think)</a:t>
            </a:r>
            <a:endParaRPr dirty="0">
              <a:latin typeface="Gill Sans MT" panose="020B0502020104020203" pitchFamily="34" charset="77"/>
            </a:endParaRP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227664077"/>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ponder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act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re-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drink</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try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reflect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-ing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link</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about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sp>
        <p:nvSpPr>
          <p:cNvPr id="4" name="Grasshopper Word of the Day">
            <a:extLst>
              <a:ext uri="{FF2B5EF4-FFF2-40B4-BE49-F238E27FC236}">
                <a16:creationId xmlns:a16="http://schemas.microsoft.com/office/drawing/2014/main" id="{A2BAA8F9-5573-68DB-17C4-ED4683636EDC}"/>
              </a:ext>
            </a:extLst>
          </p:cNvPr>
          <p:cNvSpPr txBox="1"/>
          <p:nvPr/>
        </p:nvSpPr>
        <p:spPr>
          <a:xfrm>
            <a:off x="1751855" y="358709"/>
            <a:ext cx="11006218" cy="10259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pic>
        <p:nvPicPr>
          <p:cNvPr id="3" name="Picture 2">
            <a:extLst>
              <a:ext uri="{FF2B5EF4-FFF2-40B4-BE49-F238E27FC236}">
                <a16:creationId xmlns:a16="http://schemas.microsoft.com/office/drawing/2014/main" id="{974B1837-FF54-2360-977B-8D2D68A9DD03}"/>
              </a:ext>
            </a:extLst>
          </p:cNvPr>
          <p:cNvPicPr>
            <a:picLocks noChangeAspect="1"/>
          </p:cNvPicPr>
          <p:nvPr/>
        </p:nvPicPr>
        <p:blipFill>
          <a:blip r:embed="rId4"/>
          <a:stretch>
            <a:fillRect/>
          </a:stretch>
        </p:blipFill>
        <p:spPr>
          <a:xfrm>
            <a:off x="8585837" y="2940330"/>
            <a:ext cx="3251200" cy="3251200"/>
          </a:xfrm>
          <a:prstGeom prst="rect">
            <a:avLst/>
          </a:prstGeom>
        </p:spPr>
      </p:pic>
    </p:spTree>
    <p:extLst>
      <p:ext uri="{BB962C8B-B14F-4D97-AF65-F5344CB8AC3E}">
        <p14:creationId xmlns:p14="http://schemas.microsoft.com/office/powerpoint/2010/main" val="4182849549"/>
      </p:ext>
    </p:extLst>
  </p:cSld>
  <p:clrMapOvr>
    <a:masterClrMapping/>
  </p:clrMapOvr>
  <p:transition spd="med"/>
</p:sld>
</file>

<file path=ppt/theme/_rels/theme1.xml.rels><?xml version="1.0" encoding="UTF-8" standalone="yes"?>
<Relationships xmlns="http://schemas.openxmlformats.org/package/2006/relationships"><Relationship Id="rId1" Type="http://schemas.openxmlformats.org/officeDocument/2006/relationships/image" Target="../media/image1.png"/></Relationships>
</file>

<file path=ppt/theme/_rels/theme2.xml.rels><?xml version="1.0" encoding="UTF-8" standalone="yes"?>
<Relationships xmlns="http://schemas.openxmlformats.org/package/2006/relationships"><Relationship Id="rId1" Type="http://schemas.openxmlformats.org/officeDocument/2006/relationships/image" Target="../media/image1.png"/></Relationships>
</file>

<file path=ppt/theme/theme1.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Light"/>
        <a:ea typeface="Helvetica Light"/>
        <a:cs typeface="Helvetica Light"/>
      </a:majorFont>
      <a:minorFont>
        <a:latin typeface="Helvetica Light"/>
        <a:ea typeface="Helvetica Light"/>
        <a:cs typeface="Helvetica Light"/>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50800" dist="127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outerShdw blurRad="38100" dist="25400" dir="5400000" rotWithShape="0">
            <a:srgbClr val="000000">
              <a:alpha val="50000"/>
            </a:srgbClr>
          </a:outerShdw>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FFFFFF"/>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Light"/>
        <a:ea typeface="Helvetica Light"/>
        <a:cs typeface="Helvetica Light"/>
      </a:majorFont>
      <a:minorFont>
        <a:latin typeface="Helvetica Light"/>
        <a:ea typeface="Helvetica Light"/>
        <a:cs typeface="Helvetica Light"/>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50800" dist="127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outerShdw blurRad="38100" dist="25400" dir="5400000" rotWithShape="0">
            <a:srgbClr val="000000">
              <a:alpha val="50000"/>
            </a:srgbClr>
          </a:outerShdw>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FFFFFF"/>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37877</TotalTime>
  <Words>1250</Words>
  <Application>Microsoft Macintosh PowerPoint</Application>
  <PresentationFormat>Custom</PresentationFormat>
  <Paragraphs>337</Paragraphs>
  <Slides>31</Slides>
  <Notes>31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31</vt:i4>
      </vt:variant>
    </vt:vector>
  </HeadingPairs>
  <TitlesOfParts>
    <vt:vector size="38" baseType="lpstr">
      <vt:lpstr>Futura Medium</vt:lpstr>
      <vt:lpstr>Gill Sans</vt:lpstr>
      <vt:lpstr>Gill Sans MT</vt:lpstr>
      <vt:lpstr>Helvetica</vt:lpstr>
      <vt:lpstr>Helvetica Light</vt:lpstr>
      <vt:lpstr>Helvetica Neue</vt:lpstr>
      <vt:lpstr>White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Andrew Jennings</cp:lastModifiedBy>
  <cp:revision>1299</cp:revision>
  <dcterms:modified xsi:type="dcterms:W3CDTF">2024-01-30T10:56:03Z</dcterms:modified>
</cp:coreProperties>
</file>